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2.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3.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4.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comment5.xml" ContentType="application/vnd.openxmlformats-officedocument.presentationml.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comment6.xml" ContentType="application/vnd.openxmlformats-officedocument.presentationml.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403" r:id="rId67"/>
    <p:sldId id="404" r:id="rId68"/>
    <p:sldId id="405" r:id="rId69"/>
    <p:sldId id="406" r:id="rId70"/>
    <p:sldId id="407" r:id="rId71"/>
    <p:sldId id="408" r:id="rId72"/>
    <p:sldId id="409" r:id="rId73"/>
    <p:sldId id="410" r:id="rId74"/>
    <p:sldId id="411" r:id="rId75"/>
    <p:sldId id="412" r:id="rId76"/>
    <p:sldId id="413" r:id="rId77"/>
    <p:sldId id="414" r:id="rId78"/>
    <p:sldId id="415" r:id="rId79"/>
    <p:sldId id="416" r:id="rId80"/>
    <p:sldId id="417" r:id="rId81"/>
    <p:sldId id="418" r:id="rId82"/>
    <p:sldId id="419" r:id="rId83"/>
    <p:sldId id="420" r:id="rId84"/>
    <p:sldId id="421" r:id="rId85"/>
    <p:sldId id="422" r:id="rId86"/>
    <p:sldId id="423" r:id="rId87"/>
    <p:sldId id="424" r:id="rId88"/>
    <p:sldId id="425" r:id="rId89"/>
    <p:sldId id="426" r:id="rId90"/>
    <p:sldId id="427" r:id="rId91"/>
    <p:sldId id="428" r:id="rId92"/>
    <p:sldId id="429" r:id="rId93"/>
    <p:sldId id="430" r:id="rId94"/>
    <p:sldId id="431" r:id="rId95"/>
    <p:sldId id="432" r:id="rId96"/>
    <p:sldId id="433" r:id="rId97"/>
    <p:sldId id="434" r:id="rId98"/>
    <p:sldId id="435" r:id="rId99"/>
    <p:sldId id="436" r:id="rId100"/>
    <p:sldId id="437" r:id="rId101"/>
    <p:sldId id="438" r:id="rId102"/>
    <p:sldId id="439" r:id="rId103"/>
    <p:sldId id="440" r:id="rId104"/>
    <p:sldId id="441" r:id="rId105"/>
    <p:sldId id="442" r:id="rId106"/>
    <p:sldId id="443" r:id="rId107"/>
    <p:sldId id="444" r:id="rId108"/>
    <p:sldId id="445" r:id="rId109"/>
    <p:sldId id="446" r:id="rId110"/>
    <p:sldId id="447" r:id="rId111"/>
    <p:sldId id="448" r:id="rId112"/>
    <p:sldId id="449" r:id="rId113"/>
    <p:sldId id="450" r:id="rId114"/>
    <p:sldId id="451" r:id="rId115"/>
    <p:sldId id="452" r:id="rId116"/>
    <p:sldId id="453" r:id="rId117"/>
    <p:sldId id="454" r:id="rId118"/>
    <p:sldId id="455" r:id="rId119"/>
    <p:sldId id="456" r:id="rId120"/>
    <p:sldId id="457" r:id="rId121"/>
    <p:sldId id="458" r:id="rId122"/>
    <p:sldId id="459" r:id="rId123"/>
    <p:sldId id="460" r:id="rId124"/>
    <p:sldId id="461" r:id="rId125"/>
    <p:sldId id="462" r:id="rId126"/>
    <p:sldId id="463" r:id="rId127"/>
    <p:sldId id="464" r:id="rId128"/>
    <p:sldId id="465" r:id="rId129"/>
    <p:sldId id="466" r:id="rId130"/>
    <p:sldId id="467" r:id="rId131"/>
    <p:sldId id="468" r:id="rId132"/>
    <p:sldId id="469" r:id="rId133"/>
    <p:sldId id="470" r:id="rId134"/>
    <p:sldId id="471" r:id="rId135"/>
    <p:sldId id="472" r:id="rId136"/>
    <p:sldId id="473" r:id="rId137"/>
    <p:sldId id="474" r:id="rId138"/>
    <p:sldId id="475" r:id="rId139"/>
    <p:sldId id="476" r:id="rId140"/>
    <p:sldId id="477" r:id="rId141"/>
    <p:sldId id="402" r:id="rId142"/>
  </p:sldIdLst>
  <p:sldSz cx="9144000" cy="5143500" type="screen16x9"/>
  <p:notesSz cx="6858000" cy="9144000"/>
  <p:embeddedFontLst>
    <p:embeddedFont>
      <p:font typeface="Caveat" panose="020B0604020202020204" charset="0"/>
      <p:regular r:id="rId144"/>
      <p:bold r:id="rId145"/>
    </p:embeddedFont>
    <p:embeddedFont>
      <p:font typeface="Calibri" panose="020F0502020204030204" pitchFamily="34" charset="0"/>
      <p:regular r:id="rId146"/>
      <p:bold r:id="rId147"/>
      <p:italic r:id="rId148"/>
      <p:boldItalic r:id="rId1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66">
          <p15:clr>
            <a:srgbClr val="9AA0A6"/>
          </p15:clr>
        </p15:guide>
        <p15:guide id="2" pos="57">
          <p15:clr>
            <a:srgbClr val="9AA0A6"/>
          </p15:clr>
        </p15:guide>
        <p15:guide id="3" orient="horz" pos="99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llikarjuna Doddamane" initials=""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95A173-0079-484B-9F22-560EEED06976}">
  <a:tblStyle styleId="{9195A173-0079-484B-9F22-560EEED069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2"/>
      </p:cViewPr>
      <p:guideLst>
        <p:guide pos="266"/>
        <p:guide pos="57"/>
        <p:guide orient="horz" pos="99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6.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fntdata"/><Relationship Id="rId90" Type="http://schemas.openxmlformats.org/officeDocument/2006/relationships/slide" Target="slides/slide8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11-19T06:03:38.285" idx="1">
    <p:pos x="6000" y="0"/>
    <p:text>it is corrected as sample variance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11-19T06:01:59.567" idx="2">
    <p:pos x="6000" y="0"/>
    <p:text>Is t distribution curves correct?</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11-19T06:10:42.049" idx="3">
    <p:pos x="6000" y="0"/>
    <p:text>we need to give decision rule  on equal situations also: like 
tstst = t critical --?
pvalue = alpha --?</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0-11-19T06:12:18.288" idx="4">
    <p:pos x="6000" y="0"/>
    <p:text>We need to incorporate how to find t critical using functions rather mentioning fro the table. 
as our students may not be using table</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0-11-19T06:15:29.381" idx="5">
    <p:pos x="6000" y="0"/>
    <p:text>please add p-value approach also to take a decision.</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11-19T06:17:08.268" idx="6">
    <p:pos x="6000" y="0"/>
    <p:text>p- value approach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69f9a7c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869f9a7cf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69f9a7cf1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869f9a7cf1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91ab6bb040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91ab6bb040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75828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91ab6bb040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g91ab6bb040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47643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91ab6bb040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91ab6bb040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63064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1ab6bb040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91ab6bb040_0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04882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91ab6bb040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91ab6bb040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670047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9363720714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9363720714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07141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936372071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9363720714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00427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627e4b9a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9627e4b9ad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18085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fb2a82f0b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8fb2a82f0b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26409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920d051059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920d051059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2693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6a6a1ac95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86a6a1ac95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920d05105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920d051059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18006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94e39d4ded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94e39d4ded_5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34237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9627e4b9a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9627e4b9ad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27083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94e39d4ded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94e39d4ded_5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12086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20d051059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920d051059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48265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20d051059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920d051059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33706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9627e4b9a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9627e4b9ad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90049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920d051059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920d051059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22626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920d051059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920d051059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95351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920d051059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920d051059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0777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f20e8764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8f20e87648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20d051059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920d051059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63645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920d051059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920d051059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55418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20d051059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920d051059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523347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920d051059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920d051059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4340714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920d051059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920d051059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632678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920d051059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920d051059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88959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627e4b9a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9627e4b9ad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3028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920d051059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920d051059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75492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920d051059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g920d051059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548258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20d051059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920d051059_0_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2449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00fac9ce6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900fac9ce6_2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920d051059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920d051059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3015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920d05105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g920d051059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46217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920d051059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g920d051059_0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08011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920d051059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g920d051059_0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0545083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20d051059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g920d051059_0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63490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47fde4d9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947fde4d9c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92127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920d051059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920d051059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133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20d051059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20d051059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93984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9341ce01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9341ce015a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2310755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920d051059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920d051059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71282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f20e87648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8f20e87648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920d051059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g920d051059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061481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9175f2051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9" name="Google Shape;1209;g9175f20513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10" name="Google Shape;1210;g9175f20513_0_1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00fac9ce6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900fac9ce6_2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00fac9ce6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900fac9ce6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ffaf4ac7c6840fd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1ffaf4ac7c6840fd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e57921381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8e57921381_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69f9a7cf1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869f9a7cf1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869f9a7c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g869f9a7cf1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6a6a1ac9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86a6a1ac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1e3cac1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91e3cac1b8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6a6a1ac9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86a6a1ac95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f20e87648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8f20e87648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6a6a1ac95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86a6a1ac95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f20e87648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8f20e87648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f20e87648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8f20e87648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f20e87648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8f20e87648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93eb1a131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93eb1a1315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00fac9ce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900fac9ce6_2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b2532a9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9b2532a9d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ffaf4ac7c6840fd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ffaf4ac7c6840fd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69f9a7cf1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869f9a7cf1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f20e87648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8f20e87648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05dbfd853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905dbfd853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f20e87648_0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8f20e87648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0b9eb963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90b9eb963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175f2051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9175f2051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90b9eb963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90b9eb963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8f20e87648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8f20e87648_0_4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f20e87648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8f20e87648_0_4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effdb1b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8effdb1b8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8f20e87648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8f20e87648_0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f4825582f_1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8f4825582f_1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e57921381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8e57921381_1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e57921381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8e57921381_1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8e57921381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8e57921381_1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e57921381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8e57921381_1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ffaf4ac7c6840fd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1ffaf4ac7c6840fd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8f20e87648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8f20e87648_0_5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8f20e87648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8f20e87648_0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f20e87648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8f20e87648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e2c1939a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8e2c1939ac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e57921381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8e57921381_3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914b2dc3a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914b2dc3a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8f20e87648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8f20e87648_0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f4825582f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8f4825582f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91e3cac1b8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91e3cac1b8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900fac9ce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900fac9ce6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f4825582f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8f4825582f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ffaf4ac7c6840fd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1ffaf4ac7c6840fd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f4825582f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8f4825582f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8e57921381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8e57921381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0ed635b1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70ed635b1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8e57921381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8e57921381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e57921381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8e57921381_3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8e57921381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8e57921381_3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05dbfd853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g905dbfd853_2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8e57921381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g8e57921381_3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ffaf4ac7c6840fd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1ffaf4ac7c6840fd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98ee10b9fd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98ee10b9fd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39775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8ee10b9fd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98ee10b9fd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96112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98ee10b9fd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98ee10b9fd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89660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98ee10b9fd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98ee10b9fd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0746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e2c1939a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8e2c1939a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fb2a82f0b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fb2a82f0b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03923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20d05105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920d051059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32331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920d05105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920d051059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453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20d051059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920d051059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3151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20d05105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920d051059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7611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20d051059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920d051059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74445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4e39d4c2d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4e39d4c2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9483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20d05105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920d051059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77154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1ab6bb04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91ab6bb040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924348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1ab6bb04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91ab6bb04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2178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69f9a7cf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869f9a7cf1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94e39d4c2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94e39d4c2d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84462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1ab6bb04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91ab6bb04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770240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1ab6bb04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91ab6bb040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429856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20d051059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920d051059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172944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20d05105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920d051059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58440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20d051059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920d051059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20434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20d051059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920d051059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33647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20d05105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920d051059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21181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91ab6bb040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91ab6bb040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76567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91ab6bb040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91ab6bb040_0_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2919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3eb1a131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93eb1a1315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1ab6bb040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91ab6bb040_0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84056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91ab6bb040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91ab6bb040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33123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1ab6bb04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91ab6bb040_0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77948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91ab6bb040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91ab6bb040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72325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94e39d4c2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94e39d4c2d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83236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91ab6bb040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91ab6bb040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866744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94e39d4c2d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94e39d4c2d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39908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920d051059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920d051059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89427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1ab6bb040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91ab6bb040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97690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1ab6bb040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91ab6bb040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7862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spcBef>
                <a:spcPts val="0"/>
              </a:spcBef>
              <a:spcAft>
                <a:spcPts val="0"/>
              </a:spcAft>
              <a:buSzPts val="5000"/>
              <a:buNone/>
              <a:defRPr sz="5000" b="1"/>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Clr>
                <a:srgbClr val="666666"/>
              </a:buClr>
              <a:buSzPts val="3400"/>
              <a:buNone/>
              <a:defRPr sz="3400">
                <a:solidFill>
                  <a:srgbClr val="666666"/>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amp;A">
  <p:cSld name="2_Design_1_1">
    <p:spTree>
      <p:nvGrpSpPr>
        <p:cNvPr id="1" name="Shape 62"/>
        <p:cNvGrpSpPr/>
        <p:nvPr/>
      </p:nvGrpSpPr>
      <p:grpSpPr>
        <a:xfrm>
          <a:off x="0" y="0"/>
          <a:ext cx="0" cy="0"/>
          <a:chOff x="0" y="0"/>
          <a:chExt cx="0" cy="0"/>
        </a:xfrm>
      </p:grpSpPr>
      <p:grpSp>
        <p:nvGrpSpPr>
          <p:cNvPr id="63" name="Google Shape;63;p11"/>
          <p:cNvGrpSpPr/>
          <p:nvPr/>
        </p:nvGrpSpPr>
        <p:grpSpPr>
          <a:xfrm>
            <a:off x="0" y="0"/>
            <a:ext cx="381000" cy="1371600"/>
            <a:chOff x="0" y="0"/>
            <a:chExt cx="381000" cy="1371600"/>
          </a:xfrm>
        </p:grpSpPr>
        <p:sp>
          <p:nvSpPr>
            <p:cNvPr id="64" name="Google Shape;64;p11"/>
            <p:cNvSpPr/>
            <p:nvPr/>
          </p:nvSpPr>
          <p:spPr>
            <a:xfrm>
              <a:off x="0" y="0"/>
              <a:ext cx="381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5" name="Google Shape;65;p11"/>
            <p:cNvSpPr/>
            <p:nvPr/>
          </p:nvSpPr>
          <p:spPr>
            <a:xfrm>
              <a:off x="0" y="685800"/>
              <a:ext cx="381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66" name="Google Shape;66;p11"/>
          <p:cNvPicPr preferRelativeResize="0"/>
          <p:nvPr/>
        </p:nvPicPr>
        <p:blipFill rotWithShape="1">
          <a:blip r:embed="rId2">
            <a:alphaModFix/>
          </a:blip>
          <a:srcRect/>
          <a:stretch/>
        </p:blipFill>
        <p:spPr>
          <a:xfrm>
            <a:off x="8118775" y="103900"/>
            <a:ext cx="914400" cy="914400"/>
          </a:xfrm>
          <a:prstGeom prst="rect">
            <a:avLst/>
          </a:prstGeom>
          <a:noFill/>
          <a:ln>
            <a:noFill/>
          </a:ln>
        </p:spPr>
      </p:pic>
      <p:sp>
        <p:nvSpPr>
          <p:cNvPr id="67" name="Google Shape;67;p11"/>
          <p:cNvSpPr txBox="1">
            <a:spLocks noGrp="1"/>
          </p:cNvSpPr>
          <p:nvPr>
            <p:ph type="subTitle" idx="1"/>
          </p:nvPr>
        </p:nvSpPr>
        <p:spPr>
          <a:xfrm>
            <a:off x="422025" y="974925"/>
            <a:ext cx="5341200" cy="39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1"/>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8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pic>
        <p:nvPicPr>
          <p:cNvPr id="69" name="Google Shape;69;p11"/>
          <p:cNvPicPr preferRelativeResize="0"/>
          <p:nvPr/>
        </p:nvPicPr>
        <p:blipFill rotWithShape="1">
          <a:blip r:embed="rId3">
            <a:alphaModFix/>
          </a:blip>
          <a:srcRect t="17385" b="22683"/>
          <a:stretch/>
        </p:blipFill>
        <p:spPr>
          <a:xfrm>
            <a:off x="560425" y="294500"/>
            <a:ext cx="1305925" cy="782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ivi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40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 Content"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3" name="Google Shape;23;p4"/>
          <p:cNvSpPr txBox="1">
            <a:spLocks noGrp="1"/>
          </p:cNvSpPr>
          <p:nvPr>
            <p:ph type="subTitle" idx="1"/>
          </p:nvPr>
        </p:nvSpPr>
        <p:spPr>
          <a:xfrm>
            <a:off x="422025" y="974925"/>
            <a:ext cx="5341200" cy="393600"/>
          </a:xfrm>
          <a:prstGeom prst="rect">
            <a:avLst/>
          </a:prstGeom>
          <a:ln>
            <a:noFill/>
          </a:ln>
        </p:spPr>
        <p:txBody>
          <a:bodyPr spcFirstLastPara="1" wrap="square" lIns="91425" tIns="91425" rIns="91425" bIns="91425" anchor="t" anchorCtr="0">
            <a:noAutofit/>
          </a:bodyPr>
          <a:lstStyle>
            <a:lvl1pPr lvl="0">
              <a:spcBef>
                <a:spcPts val="0"/>
              </a:spcBef>
              <a:spcAft>
                <a:spcPts val="0"/>
              </a:spcAft>
              <a:buNone/>
              <a:defRPr sz="2200">
                <a:solidFill>
                  <a:srgbClr val="000000"/>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24" name="Google Shape;24;p4"/>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 Content 2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4934975" y="1571700"/>
            <a:ext cx="3999900" cy="3416400"/>
          </a:xfrm>
          <a:prstGeom prst="rect">
            <a:avLst/>
          </a:prstGeom>
          <a:ln>
            <a:noFill/>
          </a:ln>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5"/>
          <p:cNvSpPr txBox="1">
            <a:spLocks noGrp="1"/>
          </p:cNvSpPr>
          <p:nvPr>
            <p:ph type="subTitle" idx="2"/>
          </p:nvPr>
        </p:nvSpPr>
        <p:spPr>
          <a:xfrm>
            <a:off x="422025" y="974925"/>
            <a:ext cx="5341200" cy="39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0" name="Google Shape;30;p5"/>
          <p:cNvSpPr txBox="1">
            <a:spLocks noGrp="1"/>
          </p:cNvSpPr>
          <p:nvPr>
            <p:ph type="body" idx="3"/>
          </p:nvPr>
        </p:nvSpPr>
        <p:spPr>
          <a:xfrm>
            <a:off x="422025" y="1571700"/>
            <a:ext cx="3999900" cy="2940000"/>
          </a:xfrm>
          <a:prstGeom prst="rect">
            <a:avLst/>
          </a:prstGeom>
          <a:ln>
            <a:noFill/>
          </a:ln>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 Image + Content">
  <p:cSld name="TITLE_AND_TWO_COLUMNS_1">
    <p:spTree>
      <p:nvGrpSpPr>
        <p:cNvPr id="1" name="Shape 31"/>
        <p:cNvGrpSpPr/>
        <p:nvPr/>
      </p:nvGrpSpPr>
      <p:grpSpPr>
        <a:xfrm>
          <a:off x="0" y="0"/>
          <a:ext cx="0" cy="0"/>
          <a:chOff x="0" y="0"/>
          <a:chExt cx="0" cy="0"/>
        </a:xfrm>
      </p:grpSpPr>
      <p:sp>
        <p:nvSpPr>
          <p:cNvPr id="32" name="Google Shape;32;p6"/>
          <p:cNvSpPr txBox="1">
            <a:spLocks noGrp="1"/>
          </p:cNvSpPr>
          <p:nvPr>
            <p:ph type="body" idx="1"/>
          </p:nvPr>
        </p:nvSpPr>
        <p:spPr>
          <a:xfrm>
            <a:off x="4315125" y="1571700"/>
            <a:ext cx="3999900" cy="3416400"/>
          </a:xfrm>
          <a:prstGeom prst="rect">
            <a:avLst/>
          </a:prstGeom>
          <a:ln>
            <a:noFill/>
          </a:ln>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4" name="Google Shape;34;p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txBox="1">
            <a:spLocks noGrp="1"/>
          </p:cNvSpPr>
          <p:nvPr>
            <p:ph type="subTitle" idx="2"/>
          </p:nvPr>
        </p:nvSpPr>
        <p:spPr>
          <a:xfrm>
            <a:off x="422025" y="974925"/>
            <a:ext cx="5341200" cy="39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Y Slide" type="titleOnly">
  <p:cSld name="TITLE_ONLY">
    <p:spTree>
      <p:nvGrpSpPr>
        <p:cNvPr id="1" name="Shape 36"/>
        <p:cNvGrpSpPr/>
        <p:nvPr/>
      </p:nvGrpSpPr>
      <p:grpSpPr>
        <a:xfrm>
          <a:off x="0" y="0"/>
          <a:ext cx="0" cy="0"/>
          <a:chOff x="0" y="0"/>
          <a:chExt cx="0" cy="0"/>
        </a:xfrm>
      </p:grpSpPr>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38" name="Google Shape;38;p7"/>
          <p:cNvPicPr preferRelativeResize="0"/>
          <p:nvPr/>
        </p:nvPicPr>
        <p:blipFill rotWithShape="1">
          <a:blip r:embed="rId2">
            <a:alphaModFix/>
          </a:blip>
          <a:srcRect l="18269" t="18234" r="27374" b="23340"/>
          <a:stretch/>
        </p:blipFill>
        <p:spPr>
          <a:xfrm>
            <a:off x="422025" y="300050"/>
            <a:ext cx="1067350" cy="674876"/>
          </a:xfrm>
          <a:prstGeom prst="rect">
            <a:avLst/>
          </a:prstGeom>
          <a:noFill/>
          <a:ln>
            <a:noFill/>
          </a:ln>
        </p:spPr>
      </p:pic>
      <p:sp>
        <p:nvSpPr>
          <p:cNvPr id="39" name="Google Shape;39;p7"/>
          <p:cNvSpPr txBox="1">
            <a:spLocks noGrp="1"/>
          </p:cNvSpPr>
          <p:nvPr>
            <p:ph type="subTitle" idx="1"/>
          </p:nvPr>
        </p:nvSpPr>
        <p:spPr>
          <a:xfrm>
            <a:off x="422025" y="974925"/>
            <a:ext cx="5341200" cy="39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0" name="Google Shape;40;p7"/>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8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lease Note Slide">
  <p:cSld name="TITLE_ONLY_1">
    <p:spTree>
      <p:nvGrpSpPr>
        <p:cNvPr id="1" name="Shape 41"/>
        <p:cNvGrpSpPr/>
        <p:nvPr/>
      </p:nvGrpSpPr>
      <p:grpSpPr>
        <a:xfrm>
          <a:off x="0" y="0"/>
          <a:ext cx="0" cy="0"/>
          <a:chOff x="0" y="0"/>
          <a:chExt cx="0" cy="0"/>
        </a:xfrm>
      </p:grpSpPr>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43" name="Google Shape;43;p8"/>
          <p:cNvPicPr preferRelativeResize="0"/>
          <p:nvPr/>
        </p:nvPicPr>
        <p:blipFill rotWithShape="1">
          <a:blip r:embed="rId2">
            <a:alphaModFix/>
          </a:blip>
          <a:srcRect l="11594" t="4095" r="10693" b="4688"/>
          <a:stretch/>
        </p:blipFill>
        <p:spPr>
          <a:xfrm>
            <a:off x="422025" y="162950"/>
            <a:ext cx="944050" cy="811975"/>
          </a:xfrm>
          <a:prstGeom prst="rect">
            <a:avLst/>
          </a:prstGeom>
          <a:noFill/>
          <a:ln>
            <a:noFill/>
          </a:ln>
        </p:spPr>
      </p:pic>
      <p:sp>
        <p:nvSpPr>
          <p:cNvPr id="44" name="Google Shape;44;p8"/>
          <p:cNvSpPr txBox="1">
            <a:spLocks noGrp="1"/>
          </p:cNvSpPr>
          <p:nvPr>
            <p:ph type="subTitle" idx="1"/>
          </p:nvPr>
        </p:nvSpPr>
        <p:spPr>
          <a:xfrm>
            <a:off x="422025" y="974925"/>
            <a:ext cx="5341200" cy="472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5" name="Google Shape;45;p8"/>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8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ant to know more slide">
  <p:cSld name="2_Design">
    <p:spTree>
      <p:nvGrpSpPr>
        <p:cNvPr id="1" name="Shape 46"/>
        <p:cNvGrpSpPr/>
        <p:nvPr/>
      </p:nvGrpSpPr>
      <p:grpSpPr>
        <a:xfrm>
          <a:off x="0" y="0"/>
          <a:ext cx="0" cy="0"/>
          <a:chOff x="0" y="0"/>
          <a:chExt cx="0" cy="0"/>
        </a:xfrm>
      </p:grpSpPr>
      <p:grpSp>
        <p:nvGrpSpPr>
          <p:cNvPr id="47" name="Google Shape;47;p9"/>
          <p:cNvGrpSpPr/>
          <p:nvPr/>
        </p:nvGrpSpPr>
        <p:grpSpPr>
          <a:xfrm>
            <a:off x="0" y="0"/>
            <a:ext cx="381000" cy="1371600"/>
            <a:chOff x="0" y="0"/>
            <a:chExt cx="381000" cy="1371600"/>
          </a:xfrm>
        </p:grpSpPr>
        <p:sp>
          <p:nvSpPr>
            <p:cNvPr id="48" name="Google Shape;48;p9"/>
            <p:cNvSpPr/>
            <p:nvPr/>
          </p:nvSpPr>
          <p:spPr>
            <a:xfrm>
              <a:off x="0" y="0"/>
              <a:ext cx="381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9" name="Google Shape;49;p9"/>
            <p:cNvSpPr/>
            <p:nvPr/>
          </p:nvSpPr>
          <p:spPr>
            <a:xfrm>
              <a:off x="0" y="685800"/>
              <a:ext cx="381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50" name="Google Shape;50;p9"/>
          <p:cNvPicPr preferRelativeResize="0"/>
          <p:nvPr/>
        </p:nvPicPr>
        <p:blipFill rotWithShape="1">
          <a:blip r:embed="rId2">
            <a:alphaModFix/>
          </a:blip>
          <a:srcRect/>
          <a:stretch/>
        </p:blipFill>
        <p:spPr>
          <a:xfrm>
            <a:off x="8118775" y="103900"/>
            <a:ext cx="914400" cy="914400"/>
          </a:xfrm>
          <a:prstGeom prst="rect">
            <a:avLst/>
          </a:prstGeom>
          <a:noFill/>
          <a:ln>
            <a:noFill/>
          </a:ln>
        </p:spPr>
      </p:pic>
      <p:pic>
        <p:nvPicPr>
          <p:cNvPr id="51" name="Google Shape;51;p9"/>
          <p:cNvPicPr preferRelativeResize="0"/>
          <p:nvPr/>
        </p:nvPicPr>
        <p:blipFill rotWithShape="1">
          <a:blip r:embed="rId3">
            <a:alphaModFix/>
          </a:blip>
          <a:srcRect t="14764" r="12633" b="8176"/>
          <a:stretch/>
        </p:blipFill>
        <p:spPr>
          <a:xfrm>
            <a:off x="422025" y="319000"/>
            <a:ext cx="1379783" cy="733600"/>
          </a:xfrm>
          <a:prstGeom prst="rect">
            <a:avLst/>
          </a:prstGeom>
          <a:noFill/>
          <a:ln>
            <a:noFill/>
          </a:ln>
        </p:spPr>
      </p:pic>
      <p:sp>
        <p:nvSpPr>
          <p:cNvPr id="52" name="Google Shape;52;p9"/>
          <p:cNvSpPr txBox="1">
            <a:spLocks noGrp="1"/>
          </p:cNvSpPr>
          <p:nvPr>
            <p:ph type="subTitle" idx="1"/>
          </p:nvPr>
        </p:nvSpPr>
        <p:spPr>
          <a:xfrm>
            <a:off x="422025" y="974925"/>
            <a:ext cx="5341200" cy="39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3" name="Google Shape;53;p9"/>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8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d You Know">
  <p:cSld name="2_Design_1">
    <p:spTree>
      <p:nvGrpSpPr>
        <p:cNvPr id="1" name="Shape 54"/>
        <p:cNvGrpSpPr/>
        <p:nvPr/>
      </p:nvGrpSpPr>
      <p:grpSpPr>
        <a:xfrm>
          <a:off x="0" y="0"/>
          <a:ext cx="0" cy="0"/>
          <a:chOff x="0" y="0"/>
          <a:chExt cx="0" cy="0"/>
        </a:xfrm>
      </p:grpSpPr>
      <p:grpSp>
        <p:nvGrpSpPr>
          <p:cNvPr id="55" name="Google Shape;55;p10"/>
          <p:cNvGrpSpPr/>
          <p:nvPr/>
        </p:nvGrpSpPr>
        <p:grpSpPr>
          <a:xfrm>
            <a:off x="0" y="0"/>
            <a:ext cx="381000" cy="1371600"/>
            <a:chOff x="0" y="0"/>
            <a:chExt cx="381000" cy="1371600"/>
          </a:xfrm>
        </p:grpSpPr>
        <p:sp>
          <p:nvSpPr>
            <p:cNvPr id="56" name="Google Shape;56;p10"/>
            <p:cNvSpPr/>
            <p:nvPr/>
          </p:nvSpPr>
          <p:spPr>
            <a:xfrm>
              <a:off x="0" y="0"/>
              <a:ext cx="381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 name="Google Shape;57;p10"/>
            <p:cNvSpPr/>
            <p:nvPr/>
          </p:nvSpPr>
          <p:spPr>
            <a:xfrm>
              <a:off x="0" y="685800"/>
              <a:ext cx="381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58" name="Google Shape;58;p10"/>
          <p:cNvPicPr preferRelativeResize="0"/>
          <p:nvPr/>
        </p:nvPicPr>
        <p:blipFill rotWithShape="1">
          <a:blip r:embed="rId2">
            <a:alphaModFix/>
          </a:blip>
          <a:srcRect/>
          <a:stretch/>
        </p:blipFill>
        <p:spPr>
          <a:xfrm>
            <a:off x="8118775" y="103900"/>
            <a:ext cx="914400" cy="914400"/>
          </a:xfrm>
          <a:prstGeom prst="rect">
            <a:avLst/>
          </a:prstGeom>
          <a:noFill/>
          <a:ln>
            <a:noFill/>
          </a:ln>
        </p:spPr>
      </p:pic>
      <p:pic>
        <p:nvPicPr>
          <p:cNvPr id="59" name="Google Shape;59;p10"/>
          <p:cNvPicPr preferRelativeResize="0"/>
          <p:nvPr/>
        </p:nvPicPr>
        <p:blipFill rotWithShape="1">
          <a:blip r:embed="rId3">
            <a:alphaModFix/>
          </a:blip>
          <a:srcRect/>
          <a:stretch/>
        </p:blipFill>
        <p:spPr>
          <a:xfrm>
            <a:off x="422025" y="356025"/>
            <a:ext cx="1688800" cy="659550"/>
          </a:xfrm>
          <a:prstGeom prst="rect">
            <a:avLst/>
          </a:prstGeom>
          <a:noFill/>
          <a:ln>
            <a:noFill/>
          </a:ln>
        </p:spPr>
      </p:pic>
      <p:sp>
        <p:nvSpPr>
          <p:cNvPr id="60" name="Google Shape;60;p10"/>
          <p:cNvSpPr txBox="1">
            <a:spLocks noGrp="1"/>
          </p:cNvSpPr>
          <p:nvPr>
            <p:ph type="subTitle" idx="1"/>
          </p:nvPr>
        </p:nvSpPr>
        <p:spPr>
          <a:xfrm>
            <a:off x="422025" y="974925"/>
            <a:ext cx="5341200" cy="39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1" name="Google Shape;61;p10"/>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8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venir"/>
              <a:buNone/>
              <a:defRPr sz="2800">
                <a:solidFill>
                  <a:schemeClr val="dk1"/>
                </a:solidFill>
                <a:latin typeface="Avenir"/>
                <a:ea typeface="Avenir"/>
                <a:cs typeface="Avenir"/>
                <a:sym typeface="Aveni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SzPts val="1600"/>
              <a:buFont typeface="Avenir"/>
              <a:buChar char="●"/>
              <a:defRPr sz="1600">
                <a:latin typeface="Avenir"/>
                <a:ea typeface="Avenir"/>
                <a:cs typeface="Avenir"/>
                <a:sym typeface="Avenir"/>
              </a:defRPr>
            </a:lvl1pPr>
            <a:lvl2pPr marL="914400" lvl="1" indent="-317500">
              <a:lnSpc>
                <a:spcPct val="115000"/>
              </a:lnSpc>
              <a:spcBef>
                <a:spcPts val="1600"/>
              </a:spcBef>
              <a:spcAft>
                <a:spcPts val="0"/>
              </a:spcAft>
              <a:buSzPts val="1400"/>
              <a:buFont typeface="Avenir"/>
              <a:buChar char="○"/>
              <a:defRPr>
                <a:latin typeface="Avenir"/>
                <a:ea typeface="Avenir"/>
                <a:cs typeface="Avenir"/>
                <a:sym typeface="Avenir"/>
              </a:defRPr>
            </a:lvl2pPr>
            <a:lvl3pPr marL="1371600" lvl="2" indent="-317500">
              <a:lnSpc>
                <a:spcPct val="115000"/>
              </a:lnSpc>
              <a:spcBef>
                <a:spcPts val="1600"/>
              </a:spcBef>
              <a:spcAft>
                <a:spcPts val="0"/>
              </a:spcAft>
              <a:buSzPts val="1400"/>
              <a:buFont typeface="Avenir"/>
              <a:buChar char="■"/>
              <a:defRPr>
                <a:latin typeface="Avenir"/>
                <a:ea typeface="Avenir"/>
                <a:cs typeface="Avenir"/>
                <a:sym typeface="Avenir"/>
              </a:defRPr>
            </a:lvl3pPr>
            <a:lvl4pPr marL="1828800" lvl="3" indent="-317500">
              <a:lnSpc>
                <a:spcPct val="115000"/>
              </a:lnSpc>
              <a:spcBef>
                <a:spcPts val="1600"/>
              </a:spcBef>
              <a:spcAft>
                <a:spcPts val="0"/>
              </a:spcAft>
              <a:buSzPts val="1400"/>
              <a:buFont typeface="Avenir"/>
              <a:buChar char="●"/>
              <a:defRPr>
                <a:latin typeface="Avenir"/>
                <a:ea typeface="Avenir"/>
                <a:cs typeface="Avenir"/>
                <a:sym typeface="Avenir"/>
              </a:defRPr>
            </a:lvl4pPr>
            <a:lvl5pPr marL="2286000" lvl="4" indent="-317500">
              <a:lnSpc>
                <a:spcPct val="115000"/>
              </a:lnSpc>
              <a:spcBef>
                <a:spcPts val="1600"/>
              </a:spcBef>
              <a:spcAft>
                <a:spcPts val="0"/>
              </a:spcAft>
              <a:buSzPts val="1400"/>
              <a:buFont typeface="Avenir"/>
              <a:buChar char="○"/>
              <a:defRPr>
                <a:latin typeface="Avenir"/>
                <a:ea typeface="Avenir"/>
                <a:cs typeface="Avenir"/>
                <a:sym typeface="Avenir"/>
              </a:defRPr>
            </a:lvl5pPr>
            <a:lvl6pPr marL="2743200" lvl="5" indent="-317500">
              <a:lnSpc>
                <a:spcPct val="115000"/>
              </a:lnSpc>
              <a:spcBef>
                <a:spcPts val="1600"/>
              </a:spcBef>
              <a:spcAft>
                <a:spcPts val="0"/>
              </a:spcAft>
              <a:buSzPts val="1400"/>
              <a:buFont typeface="Avenir"/>
              <a:buChar char="■"/>
              <a:defRPr>
                <a:latin typeface="Avenir"/>
                <a:ea typeface="Avenir"/>
                <a:cs typeface="Avenir"/>
                <a:sym typeface="Avenir"/>
              </a:defRPr>
            </a:lvl6pPr>
            <a:lvl7pPr marL="3200400" lvl="6" indent="-317500">
              <a:lnSpc>
                <a:spcPct val="115000"/>
              </a:lnSpc>
              <a:spcBef>
                <a:spcPts val="1600"/>
              </a:spcBef>
              <a:spcAft>
                <a:spcPts val="0"/>
              </a:spcAft>
              <a:buSzPts val="1400"/>
              <a:buFont typeface="Avenir"/>
              <a:buChar char="●"/>
              <a:defRPr>
                <a:latin typeface="Avenir"/>
                <a:ea typeface="Avenir"/>
                <a:cs typeface="Avenir"/>
                <a:sym typeface="Avenir"/>
              </a:defRPr>
            </a:lvl7pPr>
            <a:lvl8pPr marL="3657600" lvl="7" indent="-317500">
              <a:lnSpc>
                <a:spcPct val="115000"/>
              </a:lnSpc>
              <a:spcBef>
                <a:spcPts val="1600"/>
              </a:spcBef>
              <a:spcAft>
                <a:spcPts val="0"/>
              </a:spcAft>
              <a:buSzPts val="1400"/>
              <a:buFont typeface="Avenir"/>
              <a:buChar char="○"/>
              <a:defRPr>
                <a:latin typeface="Avenir"/>
                <a:ea typeface="Avenir"/>
                <a:cs typeface="Avenir"/>
                <a:sym typeface="Avenir"/>
              </a:defRPr>
            </a:lvl8pPr>
            <a:lvl9pPr marL="4114800" lvl="8" indent="-317500">
              <a:lnSpc>
                <a:spcPct val="115000"/>
              </a:lnSpc>
              <a:spcBef>
                <a:spcPts val="1600"/>
              </a:spcBef>
              <a:spcAft>
                <a:spcPts val="1600"/>
              </a:spcAft>
              <a:buSzPts val="1400"/>
              <a:buFont typeface="Avenir"/>
              <a:buChar char="■"/>
              <a:defRPr>
                <a:latin typeface="Avenir"/>
                <a:ea typeface="Avenir"/>
                <a:cs typeface="Avenir"/>
                <a:sym typeface="Aveni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grpSp>
        <p:nvGrpSpPr>
          <p:cNvPr id="9" name="Google Shape;9;p1"/>
          <p:cNvGrpSpPr/>
          <p:nvPr/>
        </p:nvGrpSpPr>
        <p:grpSpPr>
          <a:xfrm>
            <a:off x="0" y="0"/>
            <a:ext cx="381000" cy="1371600"/>
            <a:chOff x="0" y="0"/>
            <a:chExt cx="381000" cy="1371600"/>
          </a:xfrm>
        </p:grpSpPr>
        <p:sp>
          <p:nvSpPr>
            <p:cNvPr id="10" name="Google Shape;10;p1"/>
            <p:cNvSpPr/>
            <p:nvPr/>
          </p:nvSpPr>
          <p:spPr>
            <a:xfrm>
              <a:off x="0" y="0"/>
              <a:ext cx="381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Google Shape;11;p1"/>
            <p:cNvSpPr/>
            <p:nvPr/>
          </p:nvSpPr>
          <p:spPr>
            <a:xfrm>
              <a:off x="0" y="685800"/>
              <a:ext cx="381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12" name="Google Shape;12;p1"/>
          <p:cNvPicPr preferRelativeResize="0"/>
          <p:nvPr/>
        </p:nvPicPr>
        <p:blipFill rotWithShape="1">
          <a:blip r:embed="rId13">
            <a:alphaModFix/>
          </a:blip>
          <a:srcRect/>
          <a:stretch/>
        </p:blipFill>
        <p:spPr>
          <a:xfrm>
            <a:off x="8118775" y="103900"/>
            <a:ext cx="914400" cy="914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6.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7.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2.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3.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68.png"/></Relationships>
</file>

<file path=ppt/slides/_rels/slide1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4.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68.png"/></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1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3.xml"/><Relationship Id="rId1" Type="http://schemas.openxmlformats.org/officeDocument/2006/relationships/slideLayout" Target="../slideLayouts/slideLayout10.xml"/><Relationship Id="rId6" Type="http://schemas.openxmlformats.org/officeDocument/2006/relationships/image" Target="../media/image80.png"/><Relationship Id="rId5" Type="http://schemas.openxmlformats.org/officeDocument/2006/relationships/image" Target="../media/image69.png"/><Relationship Id="rId4" Type="http://schemas.openxmlformats.org/officeDocument/2006/relationships/image" Target="../media/image79.png"/></Relationships>
</file>

<file path=ppt/slides/_rels/slide1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4.xml"/><Relationship Id="rId1" Type="http://schemas.openxmlformats.org/officeDocument/2006/relationships/slideLayout" Target="../slideLayouts/slideLayout1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1.png"/></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85.png"/><Relationship Id="rId2" Type="http://schemas.openxmlformats.org/officeDocument/2006/relationships/notesSlide" Target="../notesSlides/notesSlide135.xml"/><Relationship Id="rId1" Type="http://schemas.openxmlformats.org/officeDocument/2006/relationships/slideLayout" Target="../slideLayouts/slideLayout1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0.png"/></Relationships>
</file>

<file path=ppt/slides/_rels/slide1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6.xml"/><Relationship Id="rId1" Type="http://schemas.openxmlformats.org/officeDocument/2006/relationships/slideLayout" Target="../slideLayouts/slideLayout10.xml"/><Relationship Id="rId5" Type="http://schemas.openxmlformats.org/officeDocument/2006/relationships/image" Target="../media/image88.png"/><Relationship Id="rId4" Type="http://schemas.openxmlformats.org/officeDocument/2006/relationships/image" Target="../media/image87.png"/></Relationships>
</file>

<file path=ppt/slides/_rels/slide1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7.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comments" Target="../comments/comment4.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10.xml"/><Relationship Id="rId5" Type="http://schemas.openxmlformats.org/officeDocument/2006/relationships/comments" Target="../comments/comment5.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0.xml"/><Relationship Id="rId4" Type="http://schemas.openxmlformats.org/officeDocument/2006/relationships/comments" Target="../comments/commen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1.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3.xml"/><Relationship Id="rId1" Type="http://schemas.openxmlformats.org/officeDocument/2006/relationships/slideLayout" Target="../slideLayouts/slideLayout10.xml"/><Relationship Id="rId5" Type="http://schemas.openxmlformats.org/officeDocument/2006/relationships/image" Target="../media/image57.png"/><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ctrTitle"/>
          </p:nvPr>
        </p:nvSpPr>
        <p:spPr>
          <a:xfrm>
            <a:off x="400050" y="2905687"/>
            <a:ext cx="8343900" cy="83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400" dirty="0"/>
              <a:t>Introduction to Statistics</a:t>
            </a:r>
            <a:endParaRPr sz="4400" dirty="0"/>
          </a:p>
        </p:txBody>
      </p:sp>
      <p:sp>
        <p:nvSpPr>
          <p:cNvPr id="77" name="Google Shape;77;p13"/>
          <p:cNvSpPr txBox="1">
            <a:spLocks noGrp="1"/>
          </p:cNvSpPr>
          <p:nvPr>
            <p:ph type="ctrTitle"/>
          </p:nvPr>
        </p:nvSpPr>
        <p:spPr>
          <a:xfrm>
            <a:off x="915723" y="1028700"/>
            <a:ext cx="7146300" cy="2130136"/>
          </a:xfrm>
          <a:prstGeom prst="rect">
            <a:avLst/>
          </a:prstGeom>
        </p:spPr>
        <p:txBody>
          <a:bodyPr spcFirstLastPara="1" wrap="square" lIns="91425" tIns="91425" rIns="91425" bIns="91425" anchor="b" anchorCtr="0">
            <a:noAutofit/>
          </a:bodyPr>
          <a:lstStyle/>
          <a:p>
            <a:pPr algn="ctr"/>
            <a:r>
              <a:rPr lang="en-GB" sz="3200" dirty="0" smtClean="0">
                <a:solidFill>
                  <a:schemeClr val="bg1">
                    <a:lumMod val="50000"/>
                  </a:schemeClr>
                </a:solidFill>
              </a:rPr>
              <a:t>Parametric </a:t>
            </a:r>
            <a:r>
              <a:rPr lang="en-GB" sz="3200" dirty="0" smtClean="0">
                <a:solidFill>
                  <a:schemeClr val="bg1">
                    <a:lumMod val="50000"/>
                  </a:schemeClr>
                </a:solidFill>
              </a:rPr>
              <a:t>Test, </a:t>
            </a:r>
            <a:r>
              <a:rPr lang="en-US" sz="3200" dirty="0">
                <a:solidFill>
                  <a:schemeClr val="bg1">
                    <a:lumMod val="50000"/>
                  </a:schemeClr>
                </a:solidFill>
              </a:rPr>
              <a:t>Chi-square and Analysis of Variance </a:t>
            </a:r>
            <a:br>
              <a:rPr lang="en-US" sz="3200" dirty="0">
                <a:solidFill>
                  <a:schemeClr val="bg1">
                    <a:lumMod val="50000"/>
                  </a:schemeClr>
                </a:solidFill>
              </a:rPr>
            </a:br>
            <a:endParaRPr sz="3200" dirty="0">
              <a:solidFill>
                <a:schemeClr val="bg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sample test</a:t>
            </a:r>
            <a:endParaRPr/>
          </a:p>
        </p:txBody>
      </p:sp>
      <p:sp>
        <p:nvSpPr>
          <p:cNvPr id="141" name="Google Shape;141;p22"/>
          <p:cNvSpPr/>
          <p:nvPr/>
        </p:nvSpPr>
        <p:spPr>
          <a:xfrm>
            <a:off x="3268707" y="1621925"/>
            <a:ext cx="1560000" cy="959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One Sample Test</a:t>
            </a:r>
            <a:endParaRPr>
              <a:solidFill>
                <a:srgbClr val="FFFFFF"/>
              </a:solidFill>
              <a:latin typeface="Avenir"/>
              <a:ea typeface="Avenir"/>
              <a:cs typeface="Avenir"/>
              <a:sym typeface="Avenir"/>
            </a:endParaRPr>
          </a:p>
        </p:txBody>
      </p:sp>
      <p:sp>
        <p:nvSpPr>
          <p:cNvPr id="142" name="Google Shape;142;p22"/>
          <p:cNvSpPr/>
          <p:nvPr/>
        </p:nvSpPr>
        <p:spPr>
          <a:xfrm>
            <a:off x="1331900" y="3422419"/>
            <a:ext cx="1560000" cy="959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H</a:t>
            </a:r>
            <a:r>
              <a:rPr lang="en-GB" baseline="-25000">
                <a:solidFill>
                  <a:srgbClr val="FFFFFF"/>
                </a:solidFill>
                <a:latin typeface="Avenir"/>
                <a:ea typeface="Avenir"/>
                <a:cs typeface="Avenir"/>
                <a:sym typeface="Avenir"/>
              </a:rPr>
              <a:t>1</a:t>
            </a:r>
            <a:r>
              <a:rPr lang="en-GB">
                <a:solidFill>
                  <a:srgbClr val="FFFFFF"/>
                </a:solidFill>
                <a:latin typeface="Avenir"/>
                <a:ea typeface="Avenir"/>
                <a:cs typeface="Avenir"/>
                <a:sym typeface="Avenir"/>
              </a:rPr>
              <a:t>: µ ≠ µ</a:t>
            </a:r>
            <a:r>
              <a:rPr lang="en-GB" baseline="-25000">
                <a:solidFill>
                  <a:srgbClr val="FFFFFF"/>
                </a:solidFill>
                <a:latin typeface="Avenir"/>
                <a:ea typeface="Avenir"/>
                <a:cs typeface="Avenir"/>
                <a:sym typeface="Avenir"/>
              </a:rPr>
              <a:t>0</a:t>
            </a:r>
            <a:endParaRPr baseline="-25000">
              <a:solidFill>
                <a:srgbClr val="FFFFFF"/>
              </a:solidFill>
              <a:latin typeface="Avenir"/>
              <a:ea typeface="Avenir"/>
              <a:cs typeface="Avenir"/>
              <a:sym typeface="Avenir"/>
            </a:endParaRPr>
          </a:p>
        </p:txBody>
      </p:sp>
      <p:sp>
        <p:nvSpPr>
          <p:cNvPr id="143" name="Google Shape;143;p22"/>
          <p:cNvSpPr/>
          <p:nvPr/>
        </p:nvSpPr>
        <p:spPr>
          <a:xfrm>
            <a:off x="5205514" y="3422419"/>
            <a:ext cx="1560000" cy="959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solidFill>
                  <a:schemeClr val="lt1"/>
                </a:solidFill>
                <a:latin typeface="Avenir"/>
                <a:ea typeface="Avenir"/>
                <a:cs typeface="Avenir"/>
                <a:sym typeface="Avenir"/>
              </a:rPr>
              <a:t>H</a:t>
            </a:r>
            <a:r>
              <a:rPr lang="en-GB" baseline="-25000">
                <a:solidFill>
                  <a:schemeClr val="lt1"/>
                </a:solidFill>
                <a:latin typeface="Avenir"/>
                <a:ea typeface="Avenir"/>
                <a:cs typeface="Avenir"/>
                <a:sym typeface="Avenir"/>
              </a:rPr>
              <a:t>1</a:t>
            </a:r>
            <a:r>
              <a:rPr lang="en-GB">
                <a:solidFill>
                  <a:schemeClr val="lt1"/>
                </a:solidFill>
                <a:latin typeface="Avenir"/>
                <a:ea typeface="Avenir"/>
                <a:cs typeface="Avenir"/>
                <a:sym typeface="Avenir"/>
              </a:rPr>
              <a:t>: µ &gt; µ</a:t>
            </a:r>
            <a:r>
              <a:rPr lang="en-GB" baseline="-25000">
                <a:solidFill>
                  <a:schemeClr val="lt1"/>
                </a:solidFill>
                <a:latin typeface="Avenir"/>
                <a:ea typeface="Avenir"/>
                <a:cs typeface="Avenir"/>
                <a:sym typeface="Avenir"/>
              </a:rPr>
              <a:t>0</a:t>
            </a:r>
            <a:endParaRPr>
              <a:solidFill>
                <a:srgbClr val="FFFFFF"/>
              </a:solidFill>
              <a:latin typeface="Avenir"/>
              <a:ea typeface="Avenir"/>
              <a:cs typeface="Avenir"/>
              <a:sym typeface="Avenir"/>
            </a:endParaRPr>
          </a:p>
        </p:txBody>
      </p:sp>
      <p:sp>
        <p:nvSpPr>
          <p:cNvPr id="144" name="Google Shape;144;p22"/>
          <p:cNvSpPr/>
          <p:nvPr/>
        </p:nvSpPr>
        <p:spPr>
          <a:xfrm>
            <a:off x="3268707" y="3422419"/>
            <a:ext cx="1560000" cy="959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solidFill>
                  <a:schemeClr val="lt1"/>
                </a:solidFill>
                <a:latin typeface="Avenir"/>
                <a:ea typeface="Avenir"/>
                <a:cs typeface="Avenir"/>
                <a:sym typeface="Avenir"/>
              </a:rPr>
              <a:t>H</a:t>
            </a:r>
            <a:r>
              <a:rPr lang="en-GB" baseline="-25000">
                <a:solidFill>
                  <a:schemeClr val="lt1"/>
                </a:solidFill>
                <a:latin typeface="Avenir"/>
                <a:ea typeface="Avenir"/>
                <a:cs typeface="Avenir"/>
                <a:sym typeface="Avenir"/>
              </a:rPr>
              <a:t>1</a:t>
            </a:r>
            <a:r>
              <a:rPr lang="en-GB">
                <a:solidFill>
                  <a:schemeClr val="lt1"/>
                </a:solidFill>
                <a:latin typeface="Avenir"/>
                <a:ea typeface="Avenir"/>
                <a:cs typeface="Avenir"/>
                <a:sym typeface="Avenir"/>
              </a:rPr>
              <a:t>: µ &lt; µ</a:t>
            </a:r>
            <a:r>
              <a:rPr lang="en-GB" baseline="-25000">
                <a:solidFill>
                  <a:schemeClr val="lt1"/>
                </a:solidFill>
                <a:latin typeface="Avenir"/>
                <a:ea typeface="Avenir"/>
                <a:cs typeface="Avenir"/>
                <a:sym typeface="Avenir"/>
              </a:rPr>
              <a:t>0</a:t>
            </a:r>
            <a:endParaRPr>
              <a:solidFill>
                <a:srgbClr val="FFFFFF"/>
              </a:solidFill>
              <a:latin typeface="Avenir"/>
              <a:ea typeface="Avenir"/>
              <a:cs typeface="Avenir"/>
              <a:sym typeface="Avenir"/>
            </a:endParaRPr>
          </a:p>
        </p:txBody>
      </p:sp>
      <p:cxnSp>
        <p:nvCxnSpPr>
          <p:cNvPr id="145" name="Google Shape;145;p22"/>
          <p:cNvCxnSpPr>
            <a:stCxn id="141" idx="2"/>
            <a:endCxn id="144" idx="0"/>
          </p:cNvCxnSpPr>
          <p:nvPr/>
        </p:nvCxnSpPr>
        <p:spPr>
          <a:xfrm rot="-5400000" flipH="1">
            <a:off x="3628407" y="3001625"/>
            <a:ext cx="841200" cy="6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146" name="Google Shape;146;p22"/>
          <p:cNvCxnSpPr>
            <a:stCxn id="141" idx="2"/>
            <a:endCxn id="143" idx="0"/>
          </p:cNvCxnSpPr>
          <p:nvPr/>
        </p:nvCxnSpPr>
        <p:spPr>
          <a:xfrm rot="-5400000" flipH="1">
            <a:off x="4596507" y="2033525"/>
            <a:ext cx="841200" cy="19368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147" name="Google Shape;147;p22"/>
          <p:cNvCxnSpPr>
            <a:stCxn id="141" idx="2"/>
            <a:endCxn id="142" idx="0"/>
          </p:cNvCxnSpPr>
          <p:nvPr/>
        </p:nvCxnSpPr>
        <p:spPr>
          <a:xfrm rot="5400000">
            <a:off x="2659707" y="2033525"/>
            <a:ext cx="841200" cy="1936800"/>
          </a:xfrm>
          <a:prstGeom prst="bentConnector3">
            <a:avLst>
              <a:gd name="adj1" fmla="val 50008"/>
            </a:avLst>
          </a:prstGeom>
          <a:noFill/>
          <a:ln w="9525" cap="flat" cmpd="sng">
            <a:solidFill>
              <a:srgbClr val="3C78D8"/>
            </a:solidFill>
            <a:prstDash val="solid"/>
            <a:round/>
            <a:headEnd type="none" w="med" len="med"/>
            <a:tailEnd type="triangle" w="med" len="med"/>
          </a:ln>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0"/>
          <p:cNvSpPr/>
          <p:nvPr/>
        </p:nvSpPr>
        <p:spPr>
          <a:xfrm>
            <a:off x="4382875" y="2965525"/>
            <a:ext cx="1311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0"/>
          <p:cNvSpPr/>
          <p:nvPr/>
        </p:nvSpPr>
        <p:spPr>
          <a:xfrm>
            <a:off x="2226425" y="2084075"/>
            <a:ext cx="1311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0"/>
          <p:cNvSpPr/>
          <p:nvPr/>
        </p:nvSpPr>
        <p:spPr>
          <a:xfrm>
            <a:off x="4382875" y="2084075"/>
            <a:ext cx="1311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0"/>
          <p:cNvSpPr/>
          <p:nvPr/>
        </p:nvSpPr>
        <p:spPr>
          <a:xfrm>
            <a:off x="2226425" y="2965525"/>
            <a:ext cx="1311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0"/>
          <p:cNvSpPr txBox="1"/>
          <p:nvPr/>
        </p:nvSpPr>
        <p:spPr>
          <a:xfrm>
            <a:off x="438225" y="3846975"/>
            <a:ext cx="8386500" cy="690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Failing to reject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implies that the population variance is equal to σ</a:t>
            </a:r>
            <a:r>
              <a:rPr lang="en-GB" sz="1600" baseline="-25000">
                <a:solidFill>
                  <a:schemeClr val="dk1"/>
                </a:solidFill>
                <a:latin typeface="Avenir"/>
                <a:ea typeface="Avenir"/>
                <a:cs typeface="Avenir"/>
                <a:sym typeface="Avenir"/>
              </a:rPr>
              <a:t>0</a:t>
            </a:r>
            <a:endParaRPr sz="1600" baseline="-25000">
              <a:solidFill>
                <a:schemeClr val="dk1"/>
              </a:solidFill>
              <a:latin typeface="Avenir"/>
              <a:ea typeface="Avenir"/>
              <a:cs typeface="Avenir"/>
              <a:sym typeface="Avenir"/>
            </a:endParaRPr>
          </a:p>
        </p:txBody>
      </p:sp>
      <p:sp>
        <p:nvSpPr>
          <p:cNvPr id="372" name="Google Shape;372;p50"/>
          <p:cNvSpPr txBox="1">
            <a:spLocks noGrp="1"/>
          </p:cNvSpPr>
          <p:nvPr>
            <p:ph type="body" idx="2"/>
          </p:nvPr>
        </p:nvSpPr>
        <p:spPr>
          <a:xfrm>
            <a:off x="422025" y="1571700"/>
            <a:ext cx="8418900" cy="2155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a:solidFill>
                  <a:schemeClr val="dk1"/>
                </a:solidFill>
              </a:rPr>
              <a:t>Like the test for population mean, it is possible to test for one sided hypothesis</a:t>
            </a:r>
            <a:endParaRPr>
              <a:solidFill>
                <a:schemeClr val="dk1"/>
              </a:solidFill>
            </a:endParaRPr>
          </a:p>
          <a:p>
            <a:pPr marL="1371600" lvl="0" indent="457200" algn="l" rtl="0">
              <a:lnSpc>
                <a:spcPct val="100000"/>
              </a:lnSpc>
              <a:spcBef>
                <a:spcPts val="1600"/>
              </a:spcBef>
              <a:spcAft>
                <a:spcPts val="0"/>
              </a:spcAft>
              <a:buNone/>
            </a:pPr>
            <a:r>
              <a:rPr lang="en-GB">
                <a:solidFill>
                  <a:schemeClr val="dk1"/>
                </a:solidFill>
              </a:rPr>
              <a:t>H</a:t>
            </a:r>
            <a:r>
              <a:rPr lang="en-GB" baseline="-25000">
                <a:solidFill>
                  <a:schemeClr val="dk1"/>
                </a:solidFill>
              </a:rPr>
              <a:t>0  </a:t>
            </a:r>
            <a:r>
              <a:rPr lang="en-GB">
                <a:solidFill>
                  <a:schemeClr val="dk1"/>
                </a:solidFill>
              </a:rPr>
              <a:t>: σ</a:t>
            </a:r>
            <a:r>
              <a:rPr lang="en-GB" baseline="30000">
                <a:solidFill>
                  <a:schemeClr val="dk1"/>
                </a:solidFill>
              </a:rPr>
              <a:t>2</a:t>
            </a:r>
            <a:r>
              <a:rPr lang="en-GB">
                <a:solidFill>
                  <a:schemeClr val="dk1"/>
                </a:solidFill>
              </a:rPr>
              <a:t> ≤ σ</a:t>
            </a:r>
            <a:r>
              <a:rPr lang="en-GB" baseline="30000">
                <a:solidFill>
                  <a:schemeClr val="dk1"/>
                </a:solidFill>
              </a:rPr>
              <a:t>2</a:t>
            </a:r>
            <a:r>
              <a:rPr lang="en-GB" baseline="-25000">
                <a:solidFill>
                  <a:schemeClr val="dk1"/>
                </a:solidFill>
              </a:rPr>
              <a:t>0</a:t>
            </a:r>
            <a:r>
              <a:rPr lang="en-GB">
                <a:solidFill>
                  <a:schemeClr val="dk1"/>
                </a:solidFill>
              </a:rPr>
              <a:t>    against   H</a:t>
            </a:r>
            <a:r>
              <a:rPr lang="en-GB" baseline="-25000">
                <a:solidFill>
                  <a:schemeClr val="dk1"/>
                </a:solidFill>
              </a:rPr>
              <a:t>1</a:t>
            </a:r>
            <a:r>
              <a:rPr lang="en-GB">
                <a:solidFill>
                  <a:schemeClr val="dk1"/>
                </a:solidFill>
              </a:rPr>
              <a:t> : σ</a:t>
            </a:r>
            <a:r>
              <a:rPr lang="en-GB" baseline="30000">
                <a:solidFill>
                  <a:schemeClr val="dk1"/>
                </a:solidFill>
              </a:rPr>
              <a:t>2</a:t>
            </a:r>
            <a:r>
              <a:rPr lang="en-GB">
                <a:solidFill>
                  <a:schemeClr val="dk1"/>
                </a:solidFill>
              </a:rPr>
              <a:t> &gt; σ</a:t>
            </a:r>
            <a:r>
              <a:rPr lang="en-GB" baseline="30000">
                <a:solidFill>
                  <a:schemeClr val="dk1"/>
                </a:solidFill>
              </a:rPr>
              <a:t>2</a:t>
            </a:r>
            <a:r>
              <a:rPr lang="en-GB" baseline="-25000">
                <a:solidFill>
                  <a:schemeClr val="dk1"/>
                </a:solidFill>
              </a:rPr>
              <a:t>0</a:t>
            </a:r>
            <a:endParaRPr>
              <a:solidFill>
                <a:schemeClr val="dk1"/>
              </a:solidFill>
            </a:endParaRPr>
          </a:p>
          <a:p>
            <a:pPr marL="0" lvl="0" indent="457200" algn="l" rtl="0">
              <a:lnSpc>
                <a:spcPct val="100000"/>
              </a:lnSpc>
              <a:spcBef>
                <a:spcPts val="1600"/>
              </a:spcBef>
              <a:spcAft>
                <a:spcPts val="0"/>
              </a:spcAft>
              <a:buNone/>
            </a:pPr>
            <a:r>
              <a:rPr lang="en-GB">
                <a:solidFill>
                  <a:schemeClr val="dk1"/>
                </a:solidFill>
              </a:rPr>
              <a:t>Or </a:t>
            </a:r>
            <a:endParaRPr>
              <a:solidFill>
                <a:schemeClr val="dk1"/>
              </a:solidFill>
            </a:endParaRPr>
          </a:p>
          <a:p>
            <a:pPr marL="1371600" lvl="0" indent="457200" algn="l" rtl="0">
              <a:lnSpc>
                <a:spcPct val="100000"/>
              </a:lnSpc>
              <a:spcBef>
                <a:spcPts val="1600"/>
              </a:spcBef>
              <a:spcAft>
                <a:spcPts val="0"/>
              </a:spcAft>
              <a:buNone/>
            </a:pPr>
            <a:r>
              <a:rPr lang="en-GB">
                <a:solidFill>
                  <a:schemeClr val="dk1"/>
                </a:solidFill>
              </a:rPr>
              <a:t>H</a:t>
            </a:r>
            <a:r>
              <a:rPr lang="en-GB" baseline="-25000">
                <a:solidFill>
                  <a:schemeClr val="dk1"/>
                </a:solidFill>
              </a:rPr>
              <a:t>0  </a:t>
            </a:r>
            <a:r>
              <a:rPr lang="en-GB">
                <a:solidFill>
                  <a:schemeClr val="dk1"/>
                </a:solidFill>
              </a:rPr>
              <a:t>: σ</a:t>
            </a:r>
            <a:r>
              <a:rPr lang="en-GB" baseline="30000">
                <a:solidFill>
                  <a:schemeClr val="dk1"/>
                </a:solidFill>
              </a:rPr>
              <a:t>2</a:t>
            </a:r>
            <a:r>
              <a:rPr lang="en-GB">
                <a:solidFill>
                  <a:schemeClr val="dk1"/>
                </a:solidFill>
              </a:rPr>
              <a:t> ≥ σ</a:t>
            </a:r>
            <a:r>
              <a:rPr lang="en-GB" baseline="30000">
                <a:solidFill>
                  <a:schemeClr val="dk1"/>
                </a:solidFill>
              </a:rPr>
              <a:t>2</a:t>
            </a:r>
            <a:r>
              <a:rPr lang="en-GB" baseline="-25000">
                <a:solidFill>
                  <a:schemeClr val="dk1"/>
                </a:solidFill>
              </a:rPr>
              <a:t>0</a:t>
            </a:r>
            <a:r>
              <a:rPr lang="en-GB">
                <a:solidFill>
                  <a:schemeClr val="dk1"/>
                </a:solidFill>
              </a:rPr>
              <a:t>    against   H</a:t>
            </a:r>
            <a:r>
              <a:rPr lang="en-GB" baseline="-25000">
                <a:solidFill>
                  <a:schemeClr val="dk1"/>
                </a:solidFill>
              </a:rPr>
              <a:t>1</a:t>
            </a:r>
            <a:r>
              <a:rPr lang="en-GB">
                <a:solidFill>
                  <a:schemeClr val="dk1"/>
                </a:solidFill>
              </a:rPr>
              <a:t> : σ</a:t>
            </a:r>
            <a:r>
              <a:rPr lang="en-GB" baseline="30000">
                <a:solidFill>
                  <a:schemeClr val="dk1"/>
                </a:solidFill>
              </a:rPr>
              <a:t>2</a:t>
            </a:r>
            <a:r>
              <a:rPr lang="en-GB">
                <a:solidFill>
                  <a:schemeClr val="dk1"/>
                </a:solidFill>
              </a:rPr>
              <a:t> &lt; σ</a:t>
            </a:r>
            <a:r>
              <a:rPr lang="en-GB" baseline="30000">
                <a:solidFill>
                  <a:schemeClr val="dk1"/>
                </a:solidFill>
              </a:rPr>
              <a:t>2</a:t>
            </a:r>
            <a:r>
              <a:rPr lang="en-GB" baseline="-25000">
                <a:solidFill>
                  <a:schemeClr val="dk1"/>
                </a:solidFill>
              </a:rPr>
              <a:t>0</a:t>
            </a:r>
            <a:endParaRPr>
              <a:solidFill>
                <a:schemeClr val="dk1"/>
              </a:solidFill>
            </a:endParaRPr>
          </a:p>
          <a:p>
            <a:pPr marL="0" lvl="0" indent="0" algn="l" rtl="0">
              <a:lnSpc>
                <a:spcPct val="100000"/>
              </a:lnSpc>
              <a:spcBef>
                <a:spcPts val="1600"/>
              </a:spcBef>
              <a:spcAft>
                <a:spcPts val="4000"/>
              </a:spcAft>
              <a:buNone/>
            </a:pPr>
            <a:endParaRPr/>
          </a:p>
        </p:txBody>
      </p:sp>
      <p:sp>
        <p:nvSpPr>
          <p:cNvPr id="373" name="Google Shape;373;p5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 hypothesis</a:t>
            </a:r>
            <a:endParaRPr/>
          </a:p>
        </p:txBody>
      </p:sp>
    </p:spTree>
    <p:extLst>
      <p:ext uri="{BB962C8B-B14F-4D97-AF65-F5344CB8AC3E}">
        <p14:creationId xmlns:p14="http://schemas.microsoft.com/office/powerpoint/2010/main" val="4222548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1"/>
          <p:cNvSpPr txBox="1">
            <a:spLocks noGrp="1"/>
          </p:cNvSpPr>
          <p:nvPr>
            <p:ph type="body" idx="2"/>
          </p:nvPr>
        </p:nvSpPr>
        <p:spPr>
          <a:xfrm>
            <a:off x="422025" y="1571688"/>
            <a:ext cx="8267100" cy="486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test statistic is </a:t>
            </a:r>
            <a:r>
              <a:rPr lang="en-GB">
                <a:solidFill>
                  <a:schemeClr val="dk1"/>
                </a:solidFill>
              </a:rPr>
              <a:t>Z </a:t>
            </a:r>
            <a:r>
              <a:rPr lang="en-GB"/>
              <a:t>given by</a:t>
            </a:r>
            <a:endParaRPr>
              <a:solidFill>
                <a:schemeClr val="dk1"/>
              </a:solidFill>
            </a:endParaRPr>
          </a:p>
        </p:txBody>
      </p:sp>
      <p:sp>
        <p:nvSpPr>
          <p:cNvPr id="379" name="Google Shape;379;p5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 statistic</a:t>
            </a:r>
            <a:endParaRPr/>
          </a:p>
        </p:txBody>
      </p:sp>
      <p:sp>
        <p:nvSpPr>
          <p:cNvPr id="380" name="Google Shape;380;p51"/>
          <p:cNvSpPr txBox="1"/>
          <p:nvPr/>
        </p:nvSpPr>
        <p:spPr>
          <a:xfrm>
            <a:off x="438225" y="3380450"/>
            <a:ext cx="8386500" cy="1157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Under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test statistic follows χ</a:t>
            </a:r>
            <a:r>
              <a:rPr lang="en-GB" sz="1600" baseline="30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with </a:t>
            </a:r>
            <a:r>
              <a:rPr lang="en-GB" sz="1600" i="1">
                <a:solidFill>
                  <a:schemeClr val="dk1"/>
                </a:solidFill>
                <a:latin typeface="Avenir"/>
                <a:ea typeface="Avenir"/>
                <a:cs typeface="Avenir"/>
                <a:sym typeface="Avenir"/>
              </a:rPr>
              <a:t>n</a:t>
            </a:r>
            <a:r>
              <a:rPr lang="en-GB" sz="1600">
                <a:solidFill>
                  <a:schemeClr val="dk1"/>
                </a:solidFill>
                <a:latin typeface="Avenir"/>
                <a:ea typeface="Avenir"/>
                <a:cs typeface="Avenir"/>
                <a:sym typeface="Avenir"/>
              </a:rPr>
              <a:t> d.f.</a:t>
            </a:r>
            <a:endParaRPr sz="1600" baseline="-25000">
              <a:solidFill>
                <a:schemeClr val="dk1"/>
              </a:solidFill>
              <a:latin typeface="Avenir"/>
              <a:ea typeface="Avenir"/>
              <a:cs typeface="Avenir"/>
              <a:sym typeface="Avenir"/>
            </a:endParaRPr>
          </a:p>
        </p:txBody>
      </p:sp>
      <p:pic>
        <p:nvPicPr>
          <p:cNvPr id="381" name="Google Shape;381;p51" descr="\chi^2 = \frac{\sum_{i=1}^n (x_i-\mu)^2}{\sigma^2_0}" title="MathEquation,#000000"/>
          <p:cNvPicPr preferRelativeResize="0"/>
          <p:nvPr/>
        </p:nvPicPr>
        <p:blipFill>
          <a:blip r:embed="rId3">
            <a:alphaModFix/>
          </a:blip>
          <a:stretch>
            <a:fillRect/>
          </a:stretch>
        </p:blipFill>
        <p:spPr>
          <a:xfrm>
            <a:off x="3080937" y="2631503"/>
            <a:ext cx="1772094" cy="571500"/>
          </a:xfrm>
          <a:prstGeom prst="rect">
            <a:avLst/>
          </a:prstGeom>
          <a:noFill/>
          <a:ln>
            <a:noFill/>
          </a:ln>
        </p:spPr>
      </p:pic>
      <p:sp>
        <p:nvSpPr>
          <p:cNvPr id="382" name="Google Shape;382;p51"/>
          <p:cNvSpPr txBox="1"/>
          <p:nvPr/>
        </p:nvSpPr>
        <p:spPr>
          <a:xfrm>
            <a:off x="3084375" y="2058000"/>
            <a:ext cx="1765200" cy="43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25AAE2"/>
                </a:solidFill>
                <a:latin typeface="Avenir"/>
                <a:ea typeface="Avenir"/>
                <a:cs typeface="Avenir"/>
                <a:sym typeface="Avenir"/>
              </a:rPr>
              <a:t>µ is known</a:t>
            </a:r>
            <a:endParaRPr sz="1300">
              <a:solidFill>
                <a:srgbClr val="25AAE2"/>
              </a:solidFill>
              <a:latin typeface="Avenir"/>
              <a:ea typeface="Avenir"/>
              <a:cs typeface="Avenir"/>
              <a:sym typeface="Avenir"/>
            </a:endParaRPr>
          </a:p>
        </p:txBody>
      </p:sp>
    </p:spTree>
    <p:extLst>
      <p:ext uri="{BB962C8B-B14F-4D97-AF65-F5344CB8AC3E}">
        <p14:creationId xmlns:p14="http://schemas.microsoft.com/office/powerpoint/2010/main" val="40369269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2"/>
          <p:cNvSpPr txBox="1">
            <a:spLocks noGrp="1"/>
          </p:cNvSpPr>
          <p:nvPr>
            <p:ph type="body" idx="2"/>
          </p:nvPr>
        </p:nvSpPr>
        <p:spPr>
          <a:xfrm>
            <a:off x="422025" y="1571688"/>
            <a:ext cx="8267100" cy="486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test statistic is </a:t>
            </a:r>
            <a:r>
              <a:rPr lang="en-GB">
                <a:solidFill>
                  <a:schemeClr val="dk1"/>
                </a:solidFill>
              </a:rPr>
              <a:t>Z </a:t>
            </a:r>
            <a:r>
              <a:rPr lang="en-GB"/>
              <a:t>given by</a:t>
            </a:r>
            <a:endParaRPr>
              <a:solidFill>
                <a:schemeClr val="dk1"/>
              </a:solidFill>
            </a:endParaRPr>
          </a:p>
        </p:txBody>
      </p:sp>
      <p:pic>
        <p:nvPicPr>
          <p:cNvPr id="388" name="Google Shape;388;p52" descr="\chi^2 = \frac{\sum_{i=1}^n (x_i-\mu)^2}{\sigma^2_0}" title="MathEquation,#000000"/>
          <p:cNvPicPr preferRelativeResize="0"/>
          <p:nvPr/>
        </p:nvPicPr>
        <p:blipFill>
          <a:blip r:embed="rId3">
            <a:alphaModFix/>
          </a:blip>
          <a:stretch>
            <a:fillRect/>
          </a:stretch>
        </p:blipFill>
        <p:spPr>
          <a:xfrm>
            <a:off x="1306737" y="2631503"/>
            <a:ext cx="1772094" cy="571500"/>
          </a:xfrm>
          <a:prstGeom prst="rect">
            <a:avLst/>
          </a:prstGeom>
          <a:noFill/>
          <a:ln>
            <a:noFill/>
          </a:ln>
        </p:spPr>
      </p:pic>
      <p:sp>
        <p:nvSpPr>
          <p:cNvPr id="389" name="Google Shape;389;p52"/>
          <p:cNvSpPr txBox="1"/>
          <p:nvPr/>
        </p:nvSpPr>
        <p:spPr>
          <a:xfrm>
            <a:off x="1310175" y="2058000"/>
            <a:ext cx="1765200" cy="43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25AAE2"/>
                </a:solidFill>
                <a:latin typeface="Avenir"/>
                <a:ea typeface="Avenir"/>
                <a:cs typeface="Avenir"/>
                <a:sym typeface="Avenir"/>
              </a:rPr>
              <a:t>µ is known</a:t>
            </a:r>
            <a:endParaRPr sz="1300">
              <a:solidFill>
                <a:srgbClr val="25AAE2"/>
              </a:solidFill>
              <a:latin typeface="Avenir"/>
              <a:ea typeface="Avenir"/>
              <a:cs typeface="Avenir"/>
              <a:sym typeface="Avenir"/>
            </a:endParaRPr>
          </a:p>
        </p:txBody>
      </p:sp>
      <p:sp>
        <p:nvSpPr>
          <p:cNvPr id="390" name="Google Shape;390;p5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 statistic</a:t>
            </a:r>
            <a:endParaRPr/>
          </a:p>
        </p:txBody>
      </p:sp>
      <p:sp>
        <p:nvSpPr>
          <p:cNvPr id="391" name="Google Shape;391;p52"/>
          <p:cNvSpPr txBox="1"/>
          <p:nvPr/>
        </p:nvSpPr>
        <p:spPr>
          <a:xfrm>
            <a:off x="438225" y="3380450"/>
            <a:ext cx="3509100" cy="11571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Under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test statistic follows χ</a:t>
            </a:r>
            <a:r>
              <a:rPr lang="en-GB" sz="1600" baseline="30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with </a:t>
            </a:r>
            <a:r>
              <a:rPr lang="en-GB" sz="1600" i="1">
                <a:solidFill>
                  <a:schemeClr val="dk1"/>
                </a:solidFill>
                <a:latin typeface="Avenir"/>
                <a:ea typeface="Avenir"/>
                <a:cs typeface="Avenir"/>
                <a:sym typeface="Avenir"/>
              </a:rPr>
              <a:t>n</a:t>
            </a:r>
            <a:r>
              <a:rPr lang="en-GB" sz="1600">
                <a:solidFill>
                  <a:schemeClr val="dk1"/>
                </a:solidFill>
                <a:latin typeface="Avenir"/>
                <a:ea typeface="Avenir"/>
                <a:cs typeface="Avenir"/>
                <a:sym typeface="Avenir"/>
              </a:rPr>
              <a:t> d.f.</a:t>
            </a:r>
            <a:endParaRPr sz="1600" baseline="-25000">
              <a:solidFill>
                <a:schemeClr val="dk1"/>
              </a:solidFill>
              <a:latin typeface="Avenir"/>
              <a:ea typeface="Avenir"/>
              <a:cs typeface="Avenir"/>
              <a:sym typeface="Avenir"/>
            </a:endParaRPr>
          </a:p>
        </p:txBody>
      </p:sp>
      <p:cxnSp>
        <p:nvCxnSpPr>
          <p:cNvPr id="392" name="Google Shape;392;p52"/>
          <p:cNvCxnSpPr>
            <a:stCxn id="387" idx="2"/>
          </p:cNvCxnSpPr>
          <p:nvPr/>
        </p:nvCxnSpPr>
        <p:spPr>
          <a:xfrm>
            <a:off x="4555575" y="2057988"/>
            <a:ext cx="0" cy="2403900"/>
          </a:xfrm>
          <a:prstGeom prst="straightConnector1">
            <a:avLst/>
          </a:prstGeom>
          <a:noFill/>
          <a:ln w="9525" cap="flat" cmpd="sng">
            <a:solidFill>
              <a:schemeClr val="dk2"/>
            </a:solidFill>
            <a:prstDash val="solid"/>
            <a:round/>
            <a:headEnd type="none" w="med" len="med"/>
            <a:tailEnd type="none" w="med" len="med"/>
          </a:ln>
        </p:spPr>
      </p:cxnSp>
      <p:pic>
        <p:nvPicPr>
          <p:cNvPr id="393" name="Google Shape;393;p52" descr="\chi^2 = \frac{\sum_{i=1}^n (x_i-\bar x)^2}{\sigma^2_0}" title="MathEquation,#000000"/>
          <p:cNvPicPr preferRelativeResize="0"/>
          <p:nvPr/>
        </p:nvPicPr>
        <p:blipFill>
          <a:blip r:embed="rId4">
            <a:alphaModFix/>
          </a:blip>
          <a:stretch>
            <a:fillRect/>
          </a:stretch>
        </p:blipFill>
        <p:spPr>
          <a:xfrm>
            <a:off x="6032336" y="2599953"/>
            <a:ext cx="1772094" cy="571500"/>
          </a:xfrm>
          <a:prstGeom prst="rect">
            <a:avLst/>
          </a:prstGeom>
          <a:noFill/>
          <a:ln>
            <a:noFill/>
          </a:ln>
        </p:spPr>
      </p:pic>
      <p:sp>
        <p:nvSpPr>
          <p:cNvPr id="394" name="Google Shape;394;p52"/>
          <p:cNvSpPr txBox="1"/>
          <p:nvPr/>
        </p:nvSpPr>
        <p:spPr>
          <a:xfrm>
            <a:off x="6035775" y="1972038"/>
            <a:ext cx="1765200" cy="43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25AAE2"/>
                </a:solidFill>
                <a:latin typeface="Avenir"/>
                <a:ea typeface="Avenir"/>
                <a:cs typeface="Avenir"/>
                <a:sym typeface="Avenir"/>
              </a:rPr>
              <a:t>µ is unknown</a:t>
            </a:r>
            <a:endParaRPr sz="1300">
              <a:solidFill>
                <a:srgbClr val="25AAE2"/>
              </a:solidFill>
              <a:latin typeface="Avenir"/>
              <a:ea typeface="Avenir"/>
              <a:cs typeface="Avenir"/>
              <a:sym typeface="Avenir"/>
            </a:endParaRPr>
          </a:p>
        </p:txBody>
      </p:sp>
      <p:sp>
        <p:nvSpPr>
          <p:cNvPr id="395" name="Google Shape;395;p52"/>
          <p:cNvSpPr txBox="1"/>
          <p:nvPr/>
        </p:nvSpPr>
        <p:spPr>
          <a:xfrm>
            <a:off x="5163825" y="3362850"/>
            <a:ext cx="3509100" cy="11571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Under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test statistic follows χ</a:t>
            </a:r>
            <a:r>
              <a:rPr lang="en-GB" sz="1600" baseline="30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with </a:t>
            </a:r>
            <a:r>
              <a:rPr lang="en-GB" sz="1600" i="1">
                <a:solidFill>
                  <a:schemeClr val="dk1"/>
                </a:solidFill>
                <a:latin typeface="Avenir"/>
                <a:ea typeface="Avenir"/>
                <a:cs typeface="Avenir"/>
                <a:sym typeface="Avenir"/>
              </a:rPr>
              <a:t>n-1</a:t>
            </a:r>
            <a:r>
              <a:rPr lang="en-GB" sz="1600">
                <a:solidFill>
                  <a:schemeClr val="dk1"/>
                </a:solidFill>
                <a:latin typeface="Avenir"/>
                <a:ea typeface="Avenir"/>
                <a:cs typeface="Avenir"/>
                <a:sym typeface="Avenir"/>
              </a:rPr>
              <a:t> d.f.</a:t>
            </a:r>
            <a:endParaRPr sz="1600" baseline="-25000">
              <a:solidFill>
                <a:schemeClr val="dk1"/>
              </a:solidFill>
              <a:latin typeface="Avenir"/>
              <a:ea typeface="Avenir"/>
              <a:cs typeface="Avenir"/>
              <a:sym typeface="Avenir"/>
            </a:endParaRPr>
          </a:p>
        </p:txBody>
      </p:sp>
    </p:spTree>
    <p:extLst>
      <p:ext uri="{BB962C8B-B14F-4D97-AF65-F5344CB8AC3E}">
        <p14:creationId xmlns:p14="http://schemas.microsoft.com/office/powerpoint/2010/main" val="40132664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rule</a:t>
            </a:r>
            <a:endParaRPr/>
          </a:p>
        </p:txBody>
      </p:sp>
      <p:graphicFrame>
        <p:nvGraphicFramePr>
          <p:cNvPr id="401" name="Google Shape;401;p53"/>
          <p:cNvGraphicFramePr/>
          <p:nvPr/>
        </p:nvGraphicFramePr>
        <p:xfrm>
          <a:off x="305375" y="1661250"/>
          <a:ext cx="3000000" cy="3000000"/>
        </p:xfrm>
        <a:graphic>
          <a:graphicData uri="http://schemas.openxmlformats.org/drawingml/2006/table">
            <a:tbl>
              <a:tblPr>
                <a:noFill/>
              </a:tblPr>
              <a:tblGrid>
                <a:gridCol w="1784875">
                  <a:extLst>
                    <a:ext uri="{9D8B030D-6E8A-4147-A177-3AD203B41FA5}">
                      <a16:colId xmlns:a16="http://schemas.microsoft.com/office/drawing/2014/main" val="20000"/>
                    </a:ext>
                  </a:extLst>
                </a:gridCol>
                <a:gridCol w="938650">
                  <a:extLst>
                    <a:ext uri="{9D8B030D-6E8A-4147-A177-3AD203B41FA5}">
                      <a16:colId xmlns:a16="http://schemas.microsoft.com/office/drawing/2014/main" val="20001"/>
                    </a:ext>
                  </a:extLst>
                </a:gridCol>
                <a:gridCol w="2380900">
                  <a:extLst>
                    <a:ext uri="{9D8B030D-6E8A-4147-A177-3AD203B41FA5}">
                      <a16:colId xmlns:a16="http://schemas.microsoft.com/office/drawing/2014/main" val="20002"/>
                    </a:ext>
                  </a:extLst>
                </a:gridCol>
                <a:gridCol w="2233100">
                  <a:extLst>
                    <a:ext uri="{9D8B030D-6E8A-4147-A177-3AD203B41FA5}">
                      <a16:colId xmlns:a16="http://schemas.microsoft.com/office/drawing/2014/main" val="20003"/>
                    </a:ext>
                  </a:extLst>
                </a:gridCol>
                <a:gridCol w="1324900">
                  <a:extLst>
                    <a:ext uri="{9D8B030D-6E8A-4147-A177-3AD203B41FA5}">
                      <a16:colId xmlns:a16="http://schemas.microsoft.com/office/drawing/2014/main" val="20004"/>
                    </a:ext>
                  </a:extLst>
                </a:gridCol>
              </a:tblGrid>
              <a:tr h="396200">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2">
                  <a:txBody>
                    <a:bodyPr/>
                    <a:lstStyle/>
                    <a:p>
                      <a:pPr marL="0" lvl="0" indent="0" algn="ctr" rtl="0">
                        <a:spcBef>
                          <a:spcPts val="0"/>
                        </a:spcBef>
                        <a:spcAft>
                          <a:spcPts val="0"/>
                        </a:spcAft>
                        <a:buNone/>
                      </a:pPr>
                      <a:r>
                        <a:rPr lang="en-GB">
                          <a:latin typeface="Avenir"/>
                          <a:ea typeface="Avenir"/>
                          <a:cs typeface="Avenir"/>
                          <a:sym typeface="Avenir"/>
                        </a:rPr>
                        <a:t>H</a:t>
                      </a:r>
                      <a:r>
                        <a:rPr lang="en-GB" baseline="-25000">
                          <a:latin typeface="Avenir"/>
                          <a:ea typeface="Avenir"/>
                          <a:cs typeface="Avenir"/>
                          <a:sym typeface="Avenir"/>
                        </a:rPr>
                        <a:t>1</a:t>
                      </a:r>
                      <a:endParaRPr baseline="-250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Based on critical region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rowSpan="2">
                  <a:txBody>
                    <a:bodyPr/>
                    <a:lstStyle/>
                    <a:p>
                      <a:pPr marL="0" lvl="0" indent="0" algn="ctr" rtl="0">
                        <a:spcBef>
                          <a:spcPts val="0"/>
                        </a:spcBef>
                        <a:spcAft>
                          <a:spcPts val="0"/>
                        </a:spcAft>
                        <a:buNone/>
                      </a:pPr>
                      <a:r>
                        <a:rPr lang="en-GB">
                          <a:latin typeface="Avenir"/>
                          <a:ea typeface="Avenir"/>
                          <a:cs typeface="Avenir"/>
                          <a:sym typeface="Avenir"/>
                        </a:rPr>
                        <a:t>Based on p-value</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46000">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a:latin typeface="Avenir"/>
                          <a:ea typeface="Avenir"/>
                          <a:cs typeface="Avenir"/>
                          <a:sym typeface="Avenir"/>
                        </a:rPr>
                        <a:t>µ known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µ unknown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vMerge="1">
                  <a:txBody>
                    <a:bodyPr/>
                    <a:lstStyle/>
                    <a:p>
                      <a:endParaRPr lang="en-US"/>
                    </a:p>
                  </a:txBody>
                  <a:tcPr/>
                </a:tc>
                <a:extLst>
                  <a:ext uri="{0D108BD9-81ED-4DB2-BD59-A6C34878D82A}">
                    <a16:rowId xmlns:a16="http://schemas.microsoft.com/office/drawing/2014/main" val="10001"/>
                  </a:ext>
                </a:extLst>
              </a:tr>
              <a:tr h="593100">
                <a:tc>
                  <a:txBody>
                    <a:bodyPr/>
                    <a:lstStyle/>
                    <a:p>
                      <a:pPr marL="0" lvl="0" indent="0" algn="ctr" rtl="0">
                        <a:spcBef>
                          <a:spcPts val="0"/>
                        </a:spcBef>
                        <a:spcAft>
                          <a:spcPts val="0"/>
                        </a:spcAft>
                        <a:buNone/>
                      </a:pPr>
                      <a:r>
                        <a:rPr lang="en-GB">
                          <a:latin typeface="Avenir"/>
                          <a:ea typeface="Avenir"/>
                          <a:cs typeface="Avenir"/>
                          <a:sym typeface="Avenir"/>
                        </a:rPr>
                        <a:t>For two tailed test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1100"/>
                        <a:buFont typeface="Arial"/>
                        <a:buNone/>
                      </a:pPr>
                      <a:r>
                        <a:rPr lang="en-GB" sz="1600">
                          <a:solidFill>
                            <a:schemeClr val="dk1"/>
                          </a:solidFill>
                          <a:latin typeface="Avenir"/>
                          <a:ea typeface="Avenir"/>
                          <a:cs typeface="Avenir"/>
                          <a:sym typeface="Avenir"/>
                        </a:rPr>
                        <a:t>σ</a:t>
                      </a:r>
                      <a:r>
                        <a:rPr lang="en-GB" sz="1600" baseline="30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 </a:t>
                      </a:r>
                      <a:r>
                        <a:rPr lang="en-GB" sz="1600">
                          <a:solidFill>
                            <a:schemeClr val="dk1"/>
                          </a:solidFill>
                          <a:latin typeface="Avenir"/>
                          <a:ea typeface="Avenir"/>
                          <a:cs typeface="Avenir"/>
                          <a:sym typeface="Avenir"/>
                        </a:rPr>
                        <a:t>σ</a:t>
                      </a:r>
                      <a:r>
                        <a:rPr lang="en-GB" sz="1600" baseline="30000">
                          <a:solidFill>
                            <a:schemeClr val="dk1"/>
                          </a:solidFill>
                          <a:latin typeface="Avenir"/>
                          <a:ea typeface="Avenir"/>
                          <a:cs typeface="Avenir"/>
                          <a:sym typeface="Avenir"/>
                        </a:rPr>
                        <a:t>2</a:t>
                      </a:r>
                      <a:r>
                        <a:rPr lang="en-GB" baseline="-25000">
                          <a:solidFill>
                            <a:schemeClr val="dk1"/>
                          </a:solidFill>
                          <a:latin typeface="Avenir"/>
                          <a:ea typeface="Avenir"/>
                          <a:cs typeface="Avenir"/>
                          <a:sym typeface="Avenir"/>
                        </a:rPr>
                        <a:t>0</a:t>
                      </a:r>
                      <a:endParaRPr sz="1200">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ꭓ</a:t>
                      </a:r>
                      <a:r>
                        <a:rPr lang="en-GB" sz="1600" baseline="30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&gt; ꭓ</a:t>
                      </a:r>
                      <a:r>
                        <a:rPr lang="en-GB" sz="1600" baseline="30000">
                          <a:solidFill>
                            <a:schemeClr val="dk1"/>
                          </a:solidFill>
                          <a:latin typeface="Avenir"/>
                          <a:ea typeface="Avenir"/>
                          <a:cs typeface="Avenir"/>
                          <a:sym typeface="Avenir"/>
                        </a:rPr>
                        <a:t>2</a:t>
                      </a:r>
                      <a:r>
                        <a:rPr lang="en-GB" baseline="-25000">
                          <a:solidFill>
                            <a:schemeClr val="dk1"/>
                          </a:solidFill>
                          <a:latin typeface="Avenir"/>
                          <a:ea typeface="Avenir"/>
                          <a:cs typeface="Avenir"/>
                          <a:sym typeface="Avenir"/>
                        </a:rPr>
                        <a:t>n,1-α/2</a:t>
                      </a:r>
                      <a:r>
                        <a:rPr lang="en-GB">
                          <a:solidFill>
                            <a:schemeClr val="dk1"/>
                          </a:solidFill>
                          <a:latin typeface="Avenir"/>
                          <a:ea typeface="Avenir"/>
                          <a:cs typeface="Avenir"/>
                          <a:sym typeface="Avenir"/>
                        </a:rPr>
                        <a:t> </a:t>
                      </a:r>
                      <a:br>
                        <a:rPr lang="en-GB">
                          <a:solidFill>
                            <a:schemeClr val="dk1"/>
                          </a:solidFill>
                          <a:latin typeface="Avenir"/>
                          <a:ea typeface="Avenir"/>
                          <a:cs typeface="Avenir"/>
                          <a:sym typeface="Avenir"/>
                        </a:rPr>
                      </a:br>
                      <a:r>
                        <a:rPr lang="en-GB">
                          <a:solidFill>
                            <a:schemeClr val="dk1"/>
                          </a:solidFill>
                          <a:latin typeface="Avenir"/>
                          <a:ea typeface="Avenir"/>
                          <a:cs typeface="Avenir"/>
                          <a:sym typeface="Avenir"/>
                        </a:rPr>
                        <a:t>or ꭓ</a:t>
                      </a:r>
                      <a:r>
                        <a:rPr lang="en-GB" sz="1600" baseline="30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&lt; ꭓ</a:t>
                      </a:r>
                      <a:r>
                        <a:rPr lang="en-GB" sz="1600" baseline="30000">
                          <a:solidFill>
                            <a:schemeClr val="dk1"/>
                          </a:solidFill>
                          <a:latin typeface="Avenir"/>
                          <a:ea typeface="Avenir"/>
                          <a:cs typeface="Avenir"/>
                          <a:sym typeface="Avenir"/>
                        </a:rPr>
                        <a:t>2</a:t>
                      </a:r>
                      <a:r>
                        <a:rPr lang="en-GB" baseline="-25000">
                          <a:solidFill>
                            <a:schemeClr val="dk1"/>
                          </a:solidFill>
                          <a:latin typeface="Avenir"/>
                          <a:ea typeface="Avenir"/>
                          <a:cs typeface="Avenir"/>
                          <a:sym typeface="Avenir"/>
                        </a:rPr>
                        <a:t>n,α/2</a:t>
                      </a:r>
                      <a:r>
                        <a:rPr lang="en-GB">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ꭓ</a:t>
                      </a:r>
                      <a:r>
                        <a:rPr lang="en-GB" sz="1600" baseline="30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&gt; ꭓ</a:t>
                      </a:r>
                      <a:r>
                        <a:rPr lang="en-GB" sz="1600" baseline="30000">
                          <a:solidFill>
                            <a:schemeClr val="dk1"/>
                          </a:solidFill>
                          <a:latin typeface="Avenir"/>
                          <a:ea typeface="Avenir"/>
                          <a:cs typeface="Avenir"/>
                          <a:sym typeface="Avenir"/>
                        </a:rPr>
                        <a:t>2</a:t>
                      </a:r>
                      <a:r>
                        <a:rPr lang="en-GB" baseline="-25000">
                          <a:solidFill>
                            <a:schemeClr val="dk1"/>
                          </a:solidFill>
                          <a:latin typeface="Avenir"/>
                          <a:ea typeface="Avenir"/>
                          <a:cs typeface="Avenir"/>
                          <a:sym typeface="Avenir"/>
                        </a:rPr>
                        <a:t>n-1,1-α/2</a:t>
                      </a:r>
                      <a:r>
                        <a:rPr lang="en-GB">
                          <a:solidFill>
                            <a:schemeClr val="dk1"/>
                          </a:solidFill>
                          <a:latin typeface="Avenir"/>
                          <a:ea typeface="Avenir"/>
                          <a:cs typeface="Avenir"/>
                          <a:sym typeface="Avenir"/>
                        </a:rPr>
                        <a:t> </a:t>
                      </a:r>
                      <a:br>
                        <a:rPr lang="en-GB">
                          <a:solidFill>
                            <a:schemeClr val="dk1"/>
                          </a:solidFill>
                          <a:latin typeface="Avenir"/>
                          <a:ea typeface="Avenir"/>
                          <a:cs typeface="Avenir"/>
                          <a:sym typeface="Avenir"/>
                        </a:rPr>
                      </a:br>
                      <a:r>
                        <a:rPr lang="en-GB">
                          <a:solidFill>
                            <a:schemeClr val="dk1"/>
                          </a:solidFill>
                          <a:latin typeface="Avenir"/>
                          <a:ea typeface="Avenir"/>
                          <a:cs typeface="Avenir"/>
                          <a:sym typeface="Avenir"/>
                        </a:rPr>
                        <a:t>or ꭓ</a:t>
                      </a:r>
                      <a:r>
                        <a:rPr lang="en-GB" sz="1600" baseline="30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&lt; ꭓ</a:t>
                      </a:r>
                      <a:r>
                        <a:rPr lang="en-GB" sz="1600" baseline="30000">
                          <a:solidFill>
                            <a:schemeClr val="dk1"/>
                          </a:solidFill>
                          <a:latin typeface="Avenir"/>
                          <a:ea typeface="Avenir"/>
                          <a:cs typeface="Avenir"/>
                          <a:sym typeface="Avenir"/>
                        </a:rPr>
                        <a:t>2</a:t>
                      </a:r>
                      <a:r>
                        <a:rPr lang="en-GB" baseline="-25000">
                          <a:solidFill>
                            <a:schemeClr val="dk1"/>
                          </a:solidFill>
                          <a:latin typeface="Avenir"/>
                          <a:ea typeface="Avenir"/>
                          <a:cs typeface="Avenir"/>
                          <a:sym typeface="Avenir"/>
                        </a:rPr>
                        <a:t>n-1,α/2</a:t>
                      </a:r>
                      <a:r>
                        <a:rPr lang="en-GB">
                          <a:solidFill>
                            <a:schemeClr val="dk1"/>
                          </a:solidFill>
                          <a:latin typeface="Avenir"/>
                          <a:ea typeface="Avenir"/>
                          <a:cs typeface="Avenir"/>
                          <a:sym typeface="Avenir"/>
                        </a:rPr>
                        <a:t>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p-value is less than level of significance</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93100">
                <a:tc>
                  <a:txBody>
                    <a:bodyPr/>
                    <a:lstStyle/>
                    <a:p>
                      <a:pPr marL="0" lvl="0" indent="0" algn="ctr" rtl="0">
                        <a:spcBef>
                          <a:spcPts val="0"/>
                        </a:spcBef>
                        <a:spcAft>
                          <a:spcPts val="0"/>
                        </a:spcAft>
                        <a:buNone/>
                      </a:pPr>
                      <a:r>
                        <a:rPr lang="en-GB">
                          <a:latin typeface="Avenir"/>
                          <a:ea typeface="Avenir"/>
                          <a:cs typeface="Avenir"/>
                          <a:sym typeface="Avenir"/>
                        </a:rPr>
                        <a:t>For left tailed test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1100"/>
                        <a:buFont typeface="Arial"/>
                        <a:buNone/>
                      </a:pPr>
                      <a:r>
                        <a:rPr lang="en-GB" sz="1600">
                          <a:solidFill>
                            <a:schemeClr val="dk1"/>
                          </a:solidFill>
                          <a:latin typeface="Avenir"/>
                          <a:ea typeface="Avenir"/>
                          <a:cs typeface="Avenir"/>
                          <a:sym typeface="Avenir"/>
                        </a:rPr>
                        <a:t>σ</a:t>
                      </a:r>
                      <a:r>
                        <a:rPr lang="en-GB" sz="1600" baseline="30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&lt; </a:t>
                      </a:r>
                      <a:r>
                        <a:rPr lang="en-GB" sz="1600">
                          <a:solidFill>
                            <a:schemeClr val="dk1"/>
                          </a:solidFill>
                          <a:latin typeface="Avenir"/>
                          <a:ea typeface="Avenir"/>
                          <a:cs typeface="Avenir"/>
                          <a:sym typeface="Avenir"/>
                        </a:rPr>
                        <a:t>σ</a:t>
                      </a:r>
                      <a:r>
                        <a:rPr lang="en-GB" sz="1600" baseline="30000">
                          <a:solidFill>
                            <a:schemeClr val="dk1"/>
                          </a:solidFill>
                          <a:latin typeface="Avenir"/>
                          <a:ea typeface="Avenir"/>
                          <a:cs typeface="Avenir"/>
                          <a:sym typeface="Avenir"/>
                        </a:rPr>
                        <a:t>2</a:t>
                      </a:r>
                      <a:r>
                        <a:rPr lang="en-GB" baseline="-25000">
                          <a:solidFill>
                            <a:schemeClr val="dk1"/>
                          </a:solidFill>
                          <a:latin typeface="Avenir"/>
                          <a:ea typeface="Avenir"/>
                          <a:cs typeface="Avenir"/>
                          <a:sym typeface="Avenir"/>
                        </a:rPr>
                        <a:t>0</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ꭓ</a:t>
                      </a:r>
                      <a:r>
                        <a:rPr lang="en-GB" sz="1600" baseline="30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&lt; ꭓ</a:t>
                      </a:r>
                      <a:r>
                        <a:rPr lang="en-GB" sz="1600" baseline="30000">
                          <a:solidFill>
                            <a:schemeClr val="dk1"/>
                          </a:solidFill>
                          <a:latin typeface="Avenir"/>
                          <a:ea typeface="Avenir"/>
                          <a:cs typeface="Avenir"/>
                          <a:sym typeface="Avenir"/>
                        </a:rPr>
                        <a:t>2</a:t>
                      </a:r>
                      <a:r>
                        <a:rPr lang="en-GB" baseline="-25000">
                          <a:solidFill>
                            <a:schemeClr val="dk1"/>
                          </a:solidFill>
                          <a:latin typeface="Avenir"/>
                          <a:ea typeface="Avenir"/>
                          <a:cs typeface="Avenir"/>
                          <a:sym typeface="Avenir"/>
                        </a:rPr>
                        <a:t>n,α</a:t>
                      </a:r>
                      <a:r>
                        <a:rPr lang="en-GB">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ꭓ</a:t>
                      </a:r>
                      <a:r>
                        <a:rPr lang="en-GB" sz="1600" baseline="30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&lt; ꭓ</a:t>
                      </a:r>
                      <a:r>
                        <a:rPr lang="en-GB" sz="1600" baseline="30000">
                          <a:solidFill>
                            <a:schemeClr val="dk1"/>
                          </a:solidFill>
                          <a:latin typeface="Avenir"/>
                          <a:ea typeface="Avenir"/>
                          <a:cs typeface="Avenir"/>
                          <a:sym typeface="Avenir"/>
                        </a:rPr>
                        <a:t>2</a:t>
                      </a:r>
                      <a:r>
                        <a:rPr lang="en-GB" baseline="-25000">
                          <a:solidFill>
                            <a:schemeClr val="dk1"/>
                          </a:solidFill>
                          <a:latin typeface="Avenir"/>
                          <a:ea typeface="Avenir"/>
                          <a:cs typeface="Avenir"/>
                          <a:sym typeface="Avenir"/>
                        </a:rPr>
                        <a:t>n-1,α</a:t>
                      </a:r>
                      <a:r>
                        <a:rPr lang="en-GB">
                          <a:solidFill>
                            <a:schemeClr val="dk1"/>
                          </a:solidFill>
                          <a:latin typeface="Avenir"/>
                          <a:ea typeface="Avenir"/>
                          <a:cs typeface="Avenir"/>
                          <a:sym typeface="Avenir"/>
                        </a:rPr>
                        <a:t>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604650">
                <a:tc>
                  <a:txBody>
                    <a:bodyPr/>
                    <a:lstStyle/>
                    <a:p>
                      <a:pPr marL="0" lvl="0" indent="0" algn="ctr" rtl="0">
                        <a:spcBef>
                          <a:spcPts val="0"/>
                        </a:spcBef>
                        <a:spcAft>
                          <a:spcPts val="0"/>
                        </a:spcAft>
                        <a:buNone/>
                      </a:pPr>
                      <a:r>
                        <a:rPr lang="en-GB">
                          <a:latin typeface="Avenir"/>
                          <a:ea typeface="Avenir"/>
                          <a:cs typeface="Avenir"/>
                          <a:sym typeface="Avenir"/>
                        </a:rPr>
                        <a:t>For right tailed test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1100"/>
                        <a:buFont typeface="Arial"/>
                        <a:buNone/>
                      </a:pPr>
                      <a:r>
                        <a:rPr lang="en-GB" sz="1600">
                          <a:solidFill>
                            <a:schemeClr val="dk1"/>
                          </a:solidFill>
                          <a:latin typeface="Avenir"/>
                          <a:ea typeface="Avenir"/>
                          <a:cs typeface="Avenir"/>
                          <a:sym typeface="Avenir"/>
                        </a:rPr>
                        <a:t>σ</a:t>
                      </a:r>
                      <a:r>
                        <a:rPr lang="en-GB" sz="1600" baseline="30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&gt; </a:t>
                      </a:r>
                      <a:r>
                        <a:rPr lang="en-GB" sz="1600">
                          <a:solidFill>
                            <a:schemeClr val="dk1"/>
                          </a:solidFill>
                          <a:latin typeface="Avenir"/>
                          <a:ea typeface="Avenir"/>
                          <a:cs typeface="Avenir"/>
                          <a:sym typeface="Avenir"/>
                        </a:rPr>
                        <a:t>σ</a:t>
                      </a:r>
                      <a:r>
                        <a:rPr lang="en-GB" sz="1600" baseline="30000">
                          <a:solidFill>
                            <a:schemeClr val="dk1"/>
                          </a:solidFill>
                          <a:latin typeface="Avenir"/>
                          <a:ea typeface="Avenir"/>
                          <a:cs typeface="Avenir"/>
                          <a:sym typeface="Avenir"/>
                        </a:rPr>
                        <a:t>2</a:t>
                      </a:r>
                      <a:r>
                        <a:rPr lang="en-GB" baseline="-25000">
                          <a:solidFill>
                            <a:schemeClr val="dk1"/>
                          </a:solidFill>
                          <a:latin typeface="Avenir"/>
                          <a:ea typeface="Avenir"/>
                          <a:cs typeface="Avenir"/>
                          <a:sym typeface="Avenir"/>
                        </a:rPr>
                        <a:t>0</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ꭓ</a:t>
                      </a:r>
                      <a:r>
                        <a:rPr lang="en-GB" sz="1600" baseline="30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&gt; ꭓ</a:t>
                      </a:r>
                      <a:r>
                        <a:rPr lang="en-GB" sz="1600" baseline="30000">
                          <a:solidFill>
                            <a:schemeClr val="dk1"/>
                          </a:solidFill>
                          <a:latin typeface="Avenir"/>
                          <a:ea typeface="Avenir"/>
                          <a:cs typeface="Avenir"/>
                          <a:sym typeface="Avenir"/>
                        </a:rPr>
                        <a:t>2</a:t>
                      </a:r>
                      <a:r>
                        <a:rPr lang="en-GB" baseline="-25000">
                          <a:solidFill>
                            <a:schemeClr val="dk1"/>
                          </a:solidFill>
                          <a:latin typeface="Avenir"/>
                          <a:ea typeface="Avenir"/>
                          <a:cs typeface="Avenir"/>
                          <a:sym typeface="Avenir"/>
                        </a:rPr>
                        <a:t>n,1-α</a:t>
                      </a:r>
                      <a:r>
                        <a:rPr lang="en-GB">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ꭓ</a:t>
                      </a:r>
                      <a:r>
                        <a:rPr lang="en-GB" sz="1600" baseline="30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&gt; ꭓ</a:t>
                      </a:r>
                      <a:r>
                        <a:rPr lang="en-GB" sz="1600" baseline="30000">
                          <a:solidFill>
                            <a:schemeClr val="dk1"/>
                          </a:solidFill>
                          <a:latin typeface="Avenir"/>
                          <a:ea typeface="Avenir"/>
                          <a:cs typeface="Avenir"/>
                          <a:sym typeface="Avenir"/>
                        </a:rPr>
                        <a:t>2</a:t>
                      </a:r>
                      <a:r>
                        <a:rPr lang="en-GB" baseline="-25000">
                          <a:solidFill>
                            <a:schemeClr val="dk1"/>
                          </a:solidFill>
                          <a:latin typeface="Avenir"/>
                          <a:ea typeface="Avenir"/>
                          <a:cs typeface="Avenir"/>
                          <a:sym typeface="Avenir"/>
                        </a:rPr>
                        <a:t>n-1,1-α</a:t>
                      </a:r>
                      <a:r>
                        <a:rPr lang="en-GB">
                          <a:solidFill>
                            <a:schemeClr val="dk1"/>
                          </a:solidFill>
                          <a:latin typeface="Avenir"/>
                          <a:ea typeface="Avenir"/>
                          <a:cs typeface="Avenir"/>
                          <a:sym typeface="Avenir"/>
                        </a:rPr>
                        <a:t>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35902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4"/>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At a dairy, the milk is usually supplied in bottles. The manager does not want to exceed the variance of litres of milk cans to 0.26 l</a:t>
            </a:r>
            <a:r>
              <a:rPr lang="en-GB" sz="1600" baseline="30000">
                <a:solidFill>
                  <a:schemeClr val="dk1"/>
                </a:solidFill>
              </a:rPr>
              <a:t>2</a:t>
            </a:r>
            <a:r>
              <a:rPr lang="en-GB" sz="1600">
                <a:solidFill>
                  <a:schemeClr val="dk1"/>
                </a:solidFill>
              </a:rPr>
              <a:t>. Some  the following data gives the litres of milk in the cans. </a:t>
            </a:r>
            <a:endParaRPr sz="1600">
              <a:solidFill>
                <a:schemeClr val="dk1"/>
              </a:solidFill>
            </a:endParaRPr>
          </a:p>
          <a:p>
            <a:pPr marL="0" lvl="0" indent="0" algn="l" rtl="0">
              <a:lnSpc>
                <a:spcPct val="100000"/>
              </a:lnSpc>
              <a:spcBef>
                <a:spcPts val="10000"/>
              </a:spcBef>
              <a:spcAft>
                <a:spcPts val="0"/>
              </a:spcAft>
              <a:buClr>
                <a:schemeClr val="dk1"/>
              </a:buClr>
              <a:buSzPts val="1100"/>
              <a:buFont typeface="Arial"/>
              <a:buNone/>
            </a:pPr>
            <a:r>
              <a:rPr lang="en-GB" sz="1600">
                <a:solidFill>
                  <a:schemeClr val="dk1"/>
                </a:solidFill>
              </a:rPr>
              <a:t>Write the null and the alternative hypothesis. Test whether the variance of litres of milk cans is more than 0.26 l</a:t>
            </a:r>
            <a:r>
              <a:rPr lang="en-GB" sz="1600" baseline="30000">
                <a:solidFill>
                  <a:schemeClr val="dk1"/>
                </a:solidFill>
              </a:rPr>
              <a:t>2</a:t>
            </a:r>
            <a:r>
              <a:rPr lang="en-GB" sz="1600">
                <a:solidFill>
                  <a:schemeClr val="dk1"/>
                </a:solidFill>
              </a:rPr>
              <a:t> at 5% los.</a:t>
            </a:r>
            <a:endParaRPr sz="1600">
              <a:solidFill>
                <a:schemeClr val="dk1"/>
              </a:solidFill>
            </a:endParaRPr>
          </a:p>
        </p:txBody>
      </p:sp>
      <p:sp>
        <p:nvSpPr>
          <p:cNvPr id="407" name="Google Shape;407;p54"/>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equality of variance		</a:t>
            </a:r>
            <a:endParaRPr sz="1600"/>
          </a:p>
        </p:txBody>
      </p:sp>
      <p:graphicFrame>
        <p:nvGraphicFramePr>
          <p:cNvPr id="408" name="Google Shape;408;p54"/>
          <p:cNvGraphicFramePr/>
          <p:nvPr/>
        </p:nvGraphicFramePr>
        <p:xfrm>
          <a:off x="952500" y="3137125"/>
          <a:ext cx="3000000" cy="3000000"/>
        </p:xfrm>
        <a:graphic>
          <a:graphicData uri="http://schemas.openxmlformats.org/drawingml/2006/table">
            <a:tbl>
              <a:tblPr>
                <a:noFill/>
              </a:tblPr>
              <a:tblGrid>
                <a:gridCol w="904875">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gridCol w="904875">
                  <a:extLst>
                    <a:ext uri="{9D8B030D-6E8A-4147-A177-3AD203B41FA5}">
                      <a16:colId xmlns:a16="http://schemas.microsoft.com/office/drawing/2014/main" val="20002"/>
                    </a:ext>
                  </a:extLst>
                </a:gridCol>
                <a:gridCol w="904875">
                  <a:extLst>
                    <a:ext uri="{9D8B030D-6E8A-4147-A177-3AD203B41FA5}">
                      <a16:colId xmlns:a16="http://schemas.microsoft.com/office/drawing/2014/main" val="20003"/>
                    </a:ext>
                  </a:extLst>
                </a:gridCol>
                <a:gridCol w="904875">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904875">
                  <a:extLst>
                    <a:ext uri="{9D8B030D-6E8A-4147-A177-3AD203B41FA5}">
                      <a16:colId xmlns:a16="http://schemas.microsoft.com/office/drawing/2014/main" val="20006"/>
                    </a:ext>
                  </a:extLst>
                </a:gridCol>
                <a:gridCol w="904875">
                  <a:extLst>
                    <a:ext uri="{9D8B030D-6E8A-4147-A177-3AD203B41FA5}">
                      <a16:colId xmlns:a16="http://schemas.microsoft.com/office/drawing/2014/main" val="20007"/>
                    </a:ext>
                  </a:extLst>
                </a:gridCol>
              </a:tblGrid>
              <a:tr h="381000">
                <a:tc>
                  <a:txBody>
                    <a:bodyPr/>
                    <a:lstStyle/>
                    <a:p>
                      <a:pPr marL="0" lvl="0" indent="0" algn="ctr" rtl="0">
                        <a:spcBef>
                          <a:spcPts val="0"/>
                        </a:spcBef>
                        <a:spcAft>
                          <a:spcPts val="0"/>
                        </a:spcAft>
                        <a:buNone/>
                      </a:pPr>
                      <a:r>
                        <a:rPr lang="en-GB">
                          <a:latin typeface="Avenir"/>
                          <a:ea typeface="Avenir"/>
                          <a:cs typeface="Avenir"/>
                          <a:sym typeface="Avenir"/>
                        </a:rPr>
                        <a:t>1.5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1.6</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24565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5"/>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Let X: Litres of milk in the can</a:t>
            </a:r>
            <a:endParaRPr sz="1600">
              <a:solidFill>
                <a:schemeClr val="dk1"/>
              </a:solidFill>
            </a:endParaRPr>
          </a:p>
          <a:p>
            <a:pPr marL="0" lvl="0" indent="0" algn="l" rtl="0">
              <a:lnSpc>
                <a:spcPct val="100000"/>
              </a:lnSpc>
              <a:spcBef>
                <a:spcPts val="3000"/>
              </a:spcBef>
              <a:spcAft>
                <a:spcPts val="0"/>
              </a:spcAft>
              <a:buClr>
                <a:schemeClr val="dk1"/>
              </a:buClr>
              <a:buSzPts val="1100"/>
              <a:buFont typeface="Arial"/>
              <a:buNone/>
            </a:pPr>
            <a:r>
              <a:rPr lang="en-GB" sz="1600">
                <a:solidFill>
                  <a:schemeClr val="dk1"/>
                </a:solidFill>
              </a:rPr>
              <a:t>Here σ</a:t>
            </a:r>
            <a:r>
              <a:rPr lang="en-GB" sz="1600" baseline="30000">
                <a:solidFill>
                  <a:schemeClr val="dk1"/>
                </a:solidFill>
              </a:rPr>
              <a:t>2</a:t>
            </a:r>
            <a:r>
              <a:rPr lang="en-GB" sz="1600" baseline="-25000">
                <a:solidFill>
                  <a:schemeClr val="dk1"/>
                </a:solidFill>
              </a:rPr>
              <a:t>0</a:t>
            </a:r>
            <a:r>
              <a:rPr lang="en-GB" sz="1600">
                <a:solidFill>
                  <a:schemeClr val="dk1"/>
                </a:solidFill>
              </a:rPr>
              <a:t> = 0.26 l</a:t>
            </a:r>
            <a:r>
              <a:rPr lang="en-GB" sz="1600" baseline="30000">
                <a:solidFill>
                  <a:schemeClr val="dk1"/>
                </a:solidFill>
              </a:rPr>
              <a:t>2</a:t>
            </a:r>
            <a:r>
              <a:rPr lang="en-GB" sz="1600">
                <a:solidFill>
                  <a:schemeClr val="dk1"/>
                </a:solidFill>
              </a:rPr>
              <a:t>  and n = 8</a:t>
            </a:r>
            <a:endParaRPr sz="1600">
              <a:solidFill>
                <a:schemeClr val="dk1"/>
              </a:solidFill>
            </a:endParaRPr>
          </a:p>
          <a:p>
            <a:pPr marL="0" lvl="0" indent="0" algn="l" rtl="0">
              <a:lnSpc>
                <a:spcPct val="100000"/>
              </a:lnSpc>
              <a:spcBef>
                <a:spcPts val="3000"/>
              </a:spcBef>
              <a:spcAft>
                <a:spcPts val="0"/>
              </a:spcAft>
              <a:buClr>
                <a:schemeClr val="dk1"/>
              </a:buClr>
              <a:buSzPts val="1100"/>
              <a:buFont typeface="Arial"/>
              <a:buNone/>
            </a:pPr>
            <a:r>
              <a:rPr lang="en-GB" sz="1600">
                <a:solidFill>
                  <a:schemeClr val="dk1"/>
                </a:solidFill>
              </a:rPr>
              <a:t>To test, H</a:t>
            </a:r>
            <a:r>
              <a:rPr lang="en-GB" sz="1600" baseline="-25000">
                <a:solidFill>
                  <a:schemeClr val="dk1"/>
                </a:solidFill>
              </a:rPr>
              <a:t>0</a:t>
            </a:r>
            <a:r>
              <a:rPr lang="en-GB" sz="1600">
                <a:solidFill>
                  <a:schemeClr val="dk1"/>
                </a:solidFill>
              </a:rPr>
              <a:t>: σ</a:t>
            </a:r>
            <a:r>
              <a:rPr lang="en-GB" sz="1600" baseline="30000">
                <a:solidFill>
                  <a:schemeClr val="dk1"/>
                </a:solidFill>
              </a:rPr>
              <a:t>2</a:t>
            </a:r>
            <a:r>
              <a:rPr lang="en-GB" sz="1400">
                <a:solidFill>
                  <a:schemeClr val="dk1"/>
                </a:solidFill>
              </a:rPr>
              <a:t> ≤ </a:t>
            </a:r>
            <a:r>
              <a:rPr lang="en-GB" sz="1600">
                <a:solidFill>
                  <a:schemeClr val="dk1"/>
                </a:solidFill>
              </a:rPr>
              <a:t>0.26	Against	H</a:t>
            </a:r>
            <a:r>
              <a:rPr lang="en-GB" sz="1600" baseline="-25000">
                <a:solidFill>
                  <a:schemeClr val="dk1"/>
                </a:solidFill>
              </a:rPr>
              <a:t>1</a:t>
            </a:r>
            <a:r>
              <a:rPr lang="en-GB" sz="1600">
                <a:solidFill>
                  <a:schemeClr val="dk1"/>
                </a:solidFill>
              </a:rPr>
              <a:t>: σ</a:t>
            </a:r>
            <a:r>
              <a:rPr lang="en-GB" sz="1600" baseline="30000">
                <a:solidFill>
                  <a:schemeClr val="dk1"/>
                </a:solidFill>
              </a:rPr>
              <a:t>2</a:t>
            </a:r>
            <a:r>
              <a:rPr lang="en-GB" sz="1400">
                <a:solidFill>
                  <a:schemeClr val="dk1"/>
                </a:solidFill>
              </a:rPr>
              <a:t> &gt; </a:t>
            </a:r>
            <a:r>
              <a:rPr lang="en-GB" sz="1600">
                <a:solidFill>
                  <a:schemeClr val="dk1"/>
                </a:solidFill>
              </a:rPr>
              <a:t>0.26</a:t>
            </a:r>
            <a:endParaRPr sz="1600">
              <a:solidFill>
                <a:schemeClr val="dk1"/>
              </a:solidFill>
            </a:endParaRPr>
          </a:p>
          <a:p>
            <a:pPr marL="0" lvl="0" indent="0" algn="l" rtl="0">
              <a:lnSpc>
                <a:spcPct val="100000"/>
              </a:lnSpc>
              <a:spcBef>
                <a:spcPts val="3000"/>
              </a:spcBef>
              <a:spcAft>
                <a:spcPts val="0"/>
              </a:spcAft>
              <a:buClr>
                <a:schemeClr val="dk1"/>
              </a:buClr>
              <a:buSzPts val="1100"/>
              <a:buFont typeface="Arial"/>
              <a:buNone/>
            </a:pPr>
            <a:r>
              <a:rPr lang="en-GB" sz="1600">
                <a:solidFill>
                  <a:schemeClr val="dk1"/>
                </a:solidFill>
              </a:rPr>
              <a:t>The population mean is unknown. So we estimate it from the sample</a:t>
            </a:r>
            <a:endParaRPr sz="1600">
              <a:solidFill>
                <a:schemeClr val="dk1"/>
              </a:solidFill>
            </a:endParaRPr>
          </a:p>
          <a:p>
            <a:pPr marL="0" lvl="0" indent="0" algn="l" rtl="0">
              <a:lnSpc>
                <a:spcPct val="100000"/>
              </a:lnSpc>
              <a:spcBef>
                <a:spcPts val="1000"/>
              </a:spcBef>
              <a:spcAft>
                <a:spcPts val="0"/>
              </a:spcAft>
              <a:buNone/>
            </a:pPr>
            <a:r>
              <a:rPr lang="en-GB" sz="1600">
                <a:solidFill>
                  <a:schemeClr val="dk1"/>
                </a:solidFill>
              </a:rPr>
              <a:t>x̄ = 1.4625</a:t>
            </a:r>
            <a:endParaRPr sz="1600">
              <a:solidFill>
                <a:schemeClr val="dk1"/>
              </a:solidFill>
            </a:endParaRPr>
          </a:p>
          <a:p>
            <a:pPr marL="0" lvl="0" indent="0" algn="l" rtl="0">
              <a:lnSpc>
                <a:spcPct val="100000"/>
              </a:lnSpc>
              <a:spcBef>
                <a:spcPts val="1000"/>
              </a:spcBef>
              <a:spcAft>
                <a:spcPts val="3000"/>
              </a:spcAft>
              <a:buClr>
                <a:schemeClr val="dk1"/>
              </a:buClr>
              <a:buSzPts val="1100"/>
              <a:buFont typeface="Arial"/>
              <a:buNone/>
            </a:pPr>
            <a:endParaRPr sz="1600">
              <a:solidFill>
                <a:schemeClr val="dk1"/>
              </a:solidFill>
            </a:endParaRPr>
          </a:p>
        </p:txBody>
      </p:sp>
      <p:sp>
        <p:nvSpPr>
          <p:cNvPr id="414" name="Google Shape;414;p55"/>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equality of variance		</a:t>
            </a:r>
            <a:endParaRPr sz="1600"/>
          </a:p>
        </p:txBody>
      </p:sp>
    </p:spTree>
    <p:extLst>
      <p:ext uri="{BB962C8B-B14F-4D97-AF65-F5344CB8AC3E}">
        <p14:creationId xmlns:p14="http://schemas.microsoft.com/office/powerpoint/2010/main" val="10867787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6"/>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1500"/>
              </a:spcAft>
              <a:buClr>
                <a:schemeClr val="dk1"/>
              </a:buClr>
              <a:buSzPts val="1100"/>
              <a:buFont typeface="Arial"/>
              <a:buNone/>
            </a:pPr>
            <a:r>
              <a:rPr lang="en-GB" sz="1600">
                <a:solidFill>
                  <a:schemeClr val="dk1"/>
                </a:solidFill>
              </a:rPr>
              <a:t>The test statistic is computed as</a:t>
            </a:r>
            <a:endParaRPr>
              <a:solidFill>
                <a:schemeClr val="dk1"/>
              </a:solidFill>
            </a:endParaRPr>
          </a:p>
        </p:txBody>
      </p:sp>
      <p:sp>
        <p:nvSpPr>
          <p:cNvPr id="420" name="Google Shape;420;p56"/>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equality of variance		</a:t>
            </a:r>
            <a:endParaRPr sz="1600"/>
          </a:p>
        </p:txBody>
      </p:sp>
      <p:pic>
        <p:nvPicPr>
          <p:cNvPr id="421" name="Google Shape;421;p56" descr="\chi^2 = \frac{\sum_{i=1}^n (x_i-\bar x)^2}{\sigma^2_0}" title="MathEquation,#000000"/>
          <p:cNvPicPr preferRelativeResize="0"/>
          <p:nvPr/>
        </p:nvPicPr>
        <p:blipFill>
          <a:blip r:embed="rId3">
            <a:alphaModFix/>
          </a:blip>
          <a:stretch>
            <a:fillRect/>
          </a:stretch>
        </p:blipFill>
        <p:spPr>
          <a:xfrm>
            <a:off x="3625186" y="1976203"/>
            <a:ext cx="1772094" cy="571500"/>
          </a:xfrm>
          <a:prstGeom prst="rect">
            <a:avLst/>
          </a:prstGeom>
          <a:noFill/>
          <a:ln>
            <a:noFill/>
          </a:ln>
        </p:spPr>
      </p:pic>
      <p:pic>
        <p:nvPicPr>
          <p:cNvPr id="422" name="Google Shape;422;p56" descr="=\frac{(1.5-1.4625)^2+...+(1.2-1.4625)^2}{0.26}" title="MathEquation,#000000"/>
          <p:cNvPicPr preferRelativeResize="0"/>
          <p:nvPr/>
        </p:nvPicPr>
        <p:blipFill>
          <a:blip r:embed="rId4">
            <a:alphaModFix/>
          </a:blip>
          <a:stretch>
            <a:fillRect/>
          </a:stretch>
        </p:blipFill>
        <p:spPr>
          <a:xfrm>
            <a:off x="3939975" y="2820649"/>
            <a:ext cx="3440000" cy="546100"/>
          </a:xfrm>
          <a:prstGeom prst="rect">
            <a:avLst/>
          </a:prstGeom>
          <a:noFill/>
          <a:ln>
            <a:noFill/>
          </a:ln>
        </p:spPr>
      </p:pic>
      <p:pic>
        <p:nvPicPr>
          <p:cNvPr id="423" name="Google Shape;423;p56" descr="=\frac{0.17875}{0.26}" title="MathEquation,#000000"/>
          <p:cNvPicPr preferRelativeResize="0"/>
          <p:nvPr/>
        </p:nvPicPr>
        <p:blipFill>
          <a:blip r:embed="rId5">
            <a:alphaModFix/>
          </a:blip>
          <a:stretch>
            <a:fillRect/>
          </a:stretch>
        </p:blipFill>
        <p:spPr>
          <a:xfrm>
            <a:off x="3939975" y="3661026"/>
            <a:ext cx="1167454" cy="469900"/>
          </a:xfrm>
          <a:prstGeom prst="rect">
            <a:avLst/>
          </a:prstGeom>
          <a:noFill/>
          <a:ln>
            <a:noFill/>
          </a:ln>
        </p:spPr>
      </p:pic>
      <p:pic>
        <p:nvPicPr>
          <p:cNvPr id="424" name="Google Shape;424;p56" descr="= 0.6875" title="MathEquation,#000000"/>
          <p:cNvPicPr preferRelativeResize="0"/>
          <p:nvPr/>
        </p:nvPicPr>
        <p:blipFill>
          <a:blip r:embed="rId6">
            <a:alphaModFix/>
          </a:blip>
          <a:stretch>
            <a:fillRect/>
          </a:stretch>
        </p:blipFill>
        <p:spPr>
          <a:xfrm>
            <a:off x="3981972" y="4338725"/>
            <a:ext cx="972766" cy="228600"/>
          </a:xfrm>
          <a:prstGeom prst="rect">
            <a:avLst/>
          </a:prstGeom>
          <a:noFill/>
          <a:ln>
            <a:noFill/>
          </a:ln>
        </p:spPr>
      </p:pic>
    </p:spTree>
    <p:extLst>
      <p:ext uri="{BB962C8B-B14F-4D97-AF65-F5344CB8AC3E}">
        <p14:creationId xmlns:p14="http://schemas.microsoft.com/office/powerpoint/2010/main" val="31203573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7"/>
          <p:cNvSpPr txBox="1">
            <a:spLocks noGrp="1"/>
          </p:cNvSpPr>
          <p:nvPr>
            <p:ph type="body" idx="2"/>
          </p:nvPr>
        </p:nvSpPr>
        <p:spPr>
          <a:xfrm>
            <a:off x="422025" y="1571700"/>
            <a:ext cx="79347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The test statistic is 0.6875.</a:t>
            </a:r>
            <a:endParaRPr sz="1600">
              <a:solidFill>
                <a:schemeClr val="dk1"/>
              </a:solidFill>
            </a:endParaRPr>
          </a:p>
          <a:p>
            <a:pPr marL="0" lvl="0" indent="0" algn="l" rtl="0">
              <a:lnSpc>
                <a:spcPct val="150000"/>
              </a:lnSpc>
              <a:spcBef>
                <a:spcPts val="3000"/>
              </a:spcBef>
              <a:spcAft>
                <a:spcPts val="0"/>
              </a:spcAft>
              <a:buClr>
                <a:schemeClr val="dk1"/>
              </a:buClr>
              <a:buSzPts val="1100"/>
              <a:buFont typeface="Arial"/>
              <a:buNone/>
            </a:pPr>
            <a:r>
              <a:rPr lang="en-GB" sz="1600">
                <a:solidFill>
                  <a:schemeClr val="dk1"/>
                </a:solidFill>
              </a:rPr>
              <a:t>It follows χ</a:t>
            </a:r>
            <a:r>
              <a:rPr lang="en-GB" sz="1600" baseline="30000">
                <a:solidFill>
                  <a:schemeClr val="dk1"/>
                </a:solidFill>
              </a:rPr>
              <a:t>2</a:t>
            </a:r>
            <a:r>
              <a:rPr lang="en-GB" sz="1600">
                <a:solidFill>
                  <a:schemeClr val="dk1"/>
                </a:solidFill>
              </a:rPr>
              <a:t> with </a:t>
            </a:r>
            <a:r>
              <a:rPr lang="en-GB" sz="1600" i="1">
                <a:solidFill>
                  <a:schemeClr val="dk1"/>
                </a:solidFill>
              </a:rPr>
              <a:t>n-1</a:t>
            </a:r>
            <a:r>
              <a:rPr lang="en-GB" sz="1600">
                <a:solidFill>
                  <a:schemeClr val="dk1"/>
                </a:solidFill>
              </a:rPr>
              <a:t> d.f. That is n-1 = 8-1 =7</a:t>
            </a:r>
            <a:br>
              <a:rPr lang="en-GB" sz="1600">
                <a:solidFill>
                  <a:schemeClr val="dk1"/>
                </a:solidFill>
              </a:rPr>
            </a:br>
            <a:r>
              <a:rPr lang="en-GB" sz="1600">
                <a:solidFill>
                  <a:schemeClr val="dk1"/>
                </a:solidFill>
              </a:rPr>
              <a:t>Thus χ</a:t>
            </a:r>
            <a:r>
              <a:rPr lang="en-GB" sz="1600" baseline="30000">
                <a:solidFill>
                  <a:schemeClr val="dk1"/>
                </a:solidFill>
              </a:rPr>
              <a:t>2</a:t>
            </a:r>
            <a:r>
              <a:rPr lang="en-GB" sz="1600" baseline="-25000">
                <a:solidFill>
                  <a:schemeClr val="dk1"/>
                </a:solidFill>
              </a:rPr>
              <a:t>n-</a:t>
            </a:r>
            <a:r>
              <a:rPr lang="en-GB" sz="1400" baseline="-25000">
                <a:solidFill>
                  <a:schemeClr val="dk1"/>
                </a:solidFill>
              </a:rPr>
              <a:t>1,1-α</a:t>
            </a:r>
            <a:r>
              <a:rPr lang="en-GB" sz="1400">
                <a:solidFill>
                  <a:schemeClr val="dk1"/>
                </a:solidFill>
              </a:rPr>
              <a:t> </a:t>
            </a:r>
            <a:r>
              <a:rPr lang="en-GB" sz="1600">
                <a:solidFill>
                  <a:schemeClr val="dk1"/>
                </a:solidFill>
              </a:rPr>
              <a:t> = χ</a:t>
            </a:r>
            <a:r>
              <a:rPr lang="en-GB" sz="1600" baseline="30000">
                <a:solidFill>
                  <a:schemeClr val="dk1"/>
                </a:solidFill>
              </a:rPr>
              <a:t>2</a:t>
            </a:r>
            <a:r>
              <a:rPr lang="en-GB" sz="1600" baseline="-25000">
                <a:solidFill>
                  <a:schemeClr val="dk1"/>
                </a:solidFill>
              </a:rPr>
              <a:t>7</a:t>
            </a:r>
            <a:r>
              <a:rPr lang="en-GB" sz="1400" baseline="-25000">
                <a:solidFill>
                  <a:schemeClr val="dk1"/>
                </a:solidFill>
              </a:rPr>
              <a:t>,0.95</a:t>
            </a:r>
            <a:r>
              <a:rPr lang="en-GB" sz="1400">
                <a:solidFill>
                  <a:schemeClr val="dk1"/>
                </a:solidFill>
              </a:rPr>
              <a:t> </a:t>
            </a:r>
            <a:r>
              <a:rPr lang="en-GB" sz="1600">
                <a:solidFill>
                  <a:schemeClr val="dk1"/>
                </a:solidFill>
              </a:rPr>
              <a:t> = 2.167</a:t>
            </a:r>
            <a:endParaRPr sz="1600">
              <a:solidFill>
                <a:schemeClr val="dk1"/>
              </a:solidFill>
            </a:endParaRPr>
          </a:p>
          <a:p>
            <a:pPr marL="0" lvl="0" indent="0" algn="l" rtl="0">
              <a:lnSpc>
                <a:spcPct val="150000"/>
              </a:lnSpc>
              <a:spcBef>
                <a:spcPts val="3000"/>
              </a:spcBef>
              <a:spcAft>
                <a:spcPts val="0"/>
              </a:spcAft>
              <a:buClr>
                <a:schemeClr val="dk1"/>
              </a:buClr>
              <a:buSzPts val="1100"/>
              <a:buFont typeface="Arial"/>
              <a:buNone/>
            </a:pPr>
            <a:r>
              <a:rPr lang="en-GB" sz="1600">
                <a:solidFill>
                  <a:schemeClr val="dk1"/>
                </a:solidFill>
              </a:rPr>
              <a:t>Since  ꭓ</a:t>
            </a:r>
            <a:r>
              <a:rPr lang="en-GB" sz="1600" baseline="30000">
                <a:solidFill>
                  <a:schemeClr val="dk1"/>
                </a:solidFill>
              </a:rPr>
              <a:t>2</a:t>
            </a:r>
            <a:r>
              <a:rPr lang="en-GB" sz="1600">
                <a:solidFill>
                  <a:schemeClr val="dk1"/>
                </a:solidFill>
              </a:rPr>
              <a:t> &lt; ꭓ</a:t>
            </a:r>
            <a:r>
              <a:rPr lang="en-GB" sz="1600" baseline="30000">
                <a:solidFill>
                  <a:schemeClr val="dk1"/>
                </a:solidFill>
              </a:rPr>
              <a:t>2</a:t>
            </a:r>
            <a:r>
              <a:rPr lang="en-GB" sz="1600" baseline="-25000">
                <a:solidFill>
                  <a:schemeClr val="dk1"/>
                </a:solidFill>
              </a:rPr>
              <a:t>n,1-α</a:t>
            </a:r>
            <a:r>
              <a:rPr lang="en-GB" sz="1600">
                <a:solidFill>
                  <a:schemeClr val="dk1"/>
                </a:solidFill>
              </a:rPr>
              <a:t>, we fail to reject H</a:t>
            </a:r>
            <a:r>
              <a:rPr lang="en-GB" sz="1600" baseline="-25000">
                <a:solidFill>
                  <a:schemeClr val="dk1"/>
                </a:solidFill>
              </a:rPr>
              <a:t>0</a:t>
            </a:r>
            <a:r>
              <a:rPr lang="en-GB" sz="1600">
                <a:solidFill>
                  <a:schemeClr val="dk1"/>
                </a:solidFill>
              </a:rPr>
              <a:t> i.e. we accept H</a:t>
            </a:r>
            <a:r>
              <a:rPr lang="en-GB" sz="1600" baseline="-25000">
                <a:solidFill>
                  <a:schemeClr val="dk1"/>
                </a:solidFill>
              </a:rPr>
              <a:t>0</a:t>
            </a:r>
            <a:r>
              <a:rPr lang="en-GB" sz="1600">
                <a:solidFill>
                  <a:schemeClr val="dk1"/>
                </a:solidFill>
              </a:rPr>
              <a:t> </a:t>
            </a:r>
            <a:endParaRPr sz="1600">
              <a:solidFill>
                <a:schemeClr val="dk1"/>
              </a:solidFill>
            </a:endParaRPr>
          </a:p>
          <a:p>
            <a:pPr marL="0" lvl="0" indent="0" algn="l" rtl="0">
              <a:lnSpc>
                <a:spcPct val="150000"/>
              </a:lnSpc>
              <a:spcBef>
                <a:spcPts val="3000"/>
              </a:spcBef>
              <a:spcAft>
                <a:spcPts val="0"/>
              </a:spcAft>
              <a:buClr>
                <a:schemeClr val="dk1"/>
              </a:buClr>
              <a:buSzPts val="1100"/>
              <a:buFont typeface="Arial"/>
              <a:buNone/>
            </a:pPr>
            <a:r>
              <a:rPr lang="en-GB" sz="1600">
                <a:solidFill>
                  <a:schemeClr val="dk1"/>
                </a:solidFill>
              </a:rPr>
              <a:t>Thus the variance of litres of milk cans is less than 0.26 l</a:t>
            </a:r>
            <a:r>
              <a:rPr lang="en-GB" sz="1600" baseline="30000">
                <a:solidFill>
                  <a:schemeClr val="dk1"/>
                </a:solidFill>
              </a:rPr>
              <a:t>2</a:t>
            </a:r>
            <a:r>
              <a:rPr lang="en-GB" sz="1600">
                <a:solidFill>
                  <a:schemeClr val="dk1"/>
                </a:solidFill>
              </a:rPr>
              <a:t>.</a:t>
            </a:r>
            <a:endParaRPr sz="1600">
              <a:solidFill>
                <a:schemeClr val="dk1"/>
              </a:solidFill>
            </a:endParaRPr>
          </a:p>
        </p:txBody>
      </p:sp>
      <p:sp>
        <p:nvSpPr>
          <p:cNvPr id="430" name="Google Shape;430;p57"/>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equality of variance		</a:t>
            </a:r>
            <a:endParaRPr sz="1600"/>
          </a:p>
        </p:txBody>
      </p:sp>
      <p:grpSp>
        <p:nvGrpSpPr>
          <p:cNvPr id="431" name="Google Shape;431;p57"/>
          <p:cNvGrpSpPr/>
          <p:nvPr/>
        </p:nvGrpSpPr>
        <p:grpSpPr>
          <a:xfrm>
            <a:off x="5626750" y="1946938"/>
            <a:ext cx="2410699" cy="1874513"/>
            <a:chOff x="5882450" y="1306588"/>
            <a:chExt cx="2410699" cy="1874513"/>
          </a:xfrm>
        </p:grpSpPr>
        <p:pic>
          <p:nvPicPr>
            <p:cNvPr id="432" name="Google Shape;432;p57"/>
            <p:cNvPicPr preferRelativeResize="0"/>
            <p:nvPr/>
          </p:nvPicPr>
          <p:blipFill rotWithShape="1">
            <a:blip r:embed="rId3">
              <a:alphaModFix/>
            </a:blip>
            <a:srcRect l="13186"/>
            <a:stretch/>
          </p:blipFill>
          <p:spPr>
            <a:xfrm>
              <a:off x="5882450" y="1306588"/>
              <a:ext cx="2410699" cy="1705925"/>
            </a:xfrm>
            <a:prstGeom prst="rect">
              <a:avLst/>
            </a:prstGeom>
            <a:noFill/>
            <a:ln>
              <a:noFill/>
            </a:ln>
          </p:spPr>
        </p:pic>
        <p:pic>
          <p:nvPicPr>
            <p:cNvPr id="433" name="Google Shape;433;p57"/>
            <p:cNvPicPr preferRelativeResize="0"/>
            <p:nvPr/>
          </p:nvPicPr>
          <p:blipFill>
            <a:blip r:embed="rId4">
              <a:alphaModFix/>
            </a:blip>
            <a:stretch>
              <a:fillRect/>
            </a:stretch>
          </p:blipFill>
          <p:spPr>
            <a:xfrm>
              <a:off x="6200125" y="2545187"/>
              <a:ext cx="578662" cy="347191"/>
            </a:xfrm>
            <a:prstGeom prst="rect">
              <a:avLst/>
            </a:prstGeom>
            <a:noFill/>
            <a:ln>
              <a:noFill/>
            </a:ln>
          </p:spPr>
        </p:pic>
        <p:sp>
          <p:nvSpPr>
            <p:cNvPr id="434" name="Google Shape;434;p57"/>
            <p:cNvSpPr txBox="1"/>
            <p:nvPr/>
          </p:nvSpPr>
          <p:spPr>
            <a:xfrm>
              <a:off x="6747475" y="2903300"/>
              <a:ext cx="6630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Avenir"/>
                  <a:ea typeface="Avenir"/>
                  <a:cs typeface="Avenir"/>
                  <a:sym typeface="Avenir"/>
                </a:rPr>
                <a:t>18.475</a:t>
              </a:r>
              <a:endParaRPr sz="1200">
                <a:latin typeface="Avenir"/>
                <a:ea typeface="Avenir"/>
                <a:cs typeface="Avenir"/>
                <a:sym typeface="Avenir"/>
              </a:endParaRPr>
            </a:p>
          </p:txBody>
        </p:sp>
        <p:pic>
          <p:nvPicPr>
            <p:cNvPr id="435" name="Google Shape;435;p57"/>
            <p:cNvPicPr preferRelativeResize="0"/>
            <p:nvPr/>
          </p:nvPicPr>
          <p:blipFill>
            <a:blip r:embed="rId5">
              <a:alphaModFix/>
            </a:blip>
            <a:stretch>
              <a:fillRect/>
            </a:stretch>
          </p:blipFill>
          <p:spPr>
            <a:xfrm>
              <a:off x="7344625" y="2147450"/>
              <a:ext cx="788825" cy="397725"/>
            </a:xfrm>
            <a:prstGeom prst="rect">
              <a:avLst/>
            </a:prstGeom>
            <a:noFill/>
            <a:ln>
              <a:noFill/>
            </a:ln>
          </p:spPr>
        </p:pic>
      </p:grpSp>
    </p:spTree>
    <p:extLst>
      <p:ext uri="{BB962C8B-B14F-4D97-AF65-F5344CB8AC3E}">
        <p14:creationId xmlns:p14="http://schemas.microsoft.com/office/powerpoint/2010/main" val="12596995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Analysis of Variance</a:t>
            </a:r>
            <a:endParaRPr/>
          </a:p>
        </p:txBody>
      </p:sp>
      <p:sp>
        <p:nvSpPr>
          <p:cNvPr id="441" name="Google Shape;441;p58"/>
          <p:cNvSpPr txBox="1"/>
          <p:nvPr/>
        </p:nvSpPr>
        <p:spPr>
          <a:xfrm>
            <a:off x="1358375" y="3861450"/>
            <a:ext cx="28695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extLst>
      <p:ext uri="{BB962C8B-B14F-4D97-AF65-F5344CB8AC3E}">
        <p14:creationId xmlns:p14="http://schemas.microsoft.com/office/powerpoint/2010/main" val="797574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9"/>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Question</a:t>
            </a:r>
            <a:endParaRPr/>
          </a:p>
        </p:txBody>
      </p:sp>
      <p:sp>
        <p:nvSpPr>
          <p:cNvPr id="447" name="Google Shape;447;p59"/>
          <p:cNvSpPr txBox="1">
            <a:spLocks noGrp="1"/>
          </p:cNvSpPr>
          <p:nvPr>
            <p:ph type="body" idx="4294967295"/>
          </p:nvPr>
        </p:nvSpPr>
        <p:spPr>
          <a:xfrm>
            <a:off x="422025" y="1571700"/>
            <a:ext cx="8389800" cy="28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Ryan is a production manager at an industry manufacturing alloy wires. They have 4 machines - A, B, C </a:t>
            </a:r>
            <a:r>
              <a:rPr lang="en-GB">
                <a:solidFill>
                  <a:schemeClr val="dk1"/>
                </a:solidFill>
              </a:rPr>
              <a:t>and</a:t>
            </a:r>
            <a:r>
              <a:rPr lang="en-GB"/>
              <a:t> D. </a:t>
            </a:r>
            <a:endParaRPr/>
          </a:p>
          <a:p>
            <a:pPr marL="0" lvl="0" indent="0" algn="l" rtl="0">
              <a:spcBef>
                <a:spcPts val="3000"/>
              </a:spcBef>
              <a:spcAft>
                <a:spcPts val="0"/>
              </a:spcAft>
              <a:buNone/>
            </a:pPr>
            <a:r>
              <a:rPr lang="en-GB"/>
              <a:t>Ryan wants to study whether all the machines have equal efficiency based on the tensile strength of the alloy wire. </a:t>
            </a:r>
            <a:endParaRPr/>
          </a:p>
          <a:p>
            <a:pPr marL="0" lvl="0" indent="0" algn="l" rtl="0">
              <a:spcBef>
                <a:spcPts val="3000"/>
              </a:spcBef>
              <a:spcAft>
                <a:spcPts val="3000"/>
              </a:spcAft>
              <a:buNone/>
            </a:pPr>
            <a:r>
              <a:rPr lang="en-GB"/>
              <a:t>Is it possible to test his claim?</a:t>
            </a:r>
            <a:endParaRPr/>
          </a:p>
        </p:txBody>
      </p:sp>
    </p:spTree>
    <p:extLst>
      <p:ext uri="{BB962C8B-B14F-4D97-AF65-F5344CB8AC3E}">
        <p14:creationId xmlns:p14="http://schemas.microsoft.com/office/powerpoint/2010/main" val="3930207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sample tests</a:t>
            </a:r>
            <a:endParaRPr/>
          </a:p>
        </p:txBody>
      </p:sp>
      <p:sp>
        <p:nvSpPr>
          <p:cNvPr id="153" name="Google Shape;153;p23"/>
          <p:cNvSpPr txBox="1">
            <a:spLocks noGrp="1"/>
          </p:cNvSpPr>
          <p:nvPr>
            <p:ph type="body" idx="2"/>
          </p:nvPr>
        </p:nvSpPr>
        <p:spPr>
          <a:xfrm>
            <a:off x="422025" y="1571700"/>
            <a:ext cx="8400300" cy="2326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In the last session, we considered the case where </a:t>
            </a:r>
            <a:r>
              <a:rPr lang="en-GB">
                <a:solidFill>
                  <a:schemeClr val="dk1"/>
                </a:solidFill>
              </a:rPr>
              <a:t>σ</a:t>
            </a:r>
            <a:r>
              <a:rPr lang="en-GB" baseline="30000">
                <a:solidFill>
                  <a:schemeClr val="dk1"/>
                </a:solidFill>
              </a:rPr>
              <a:t>2</a:t>
            </a:r>
            <a:r>
              <a:rPr lang="en-GB">
                <a:solidFill>
                  <a:schemeClr val="dk1"/>
                </a:solidFill>
              </a:rPr>
              <a:t> is known</a:t>
            </a:r>
            <a:r>
              <a:rPr lang="en-GB"/>
              <a:t> </a:t>
            </a:r>
            <a:endParaRPr/>
          </a:p>
          <a:p>
            <a:pPr marL="457200" lvl="0" indent="-330200" algn="l" rtl="0">
              <a:lnSpc>
                <a:spcPct val="100000"/>
              </a:lnSpc>
              <a:spcBef>
                <a:spcPts val="4000"/>
              </a:spcBef>
              <a:spcAft>
                <a:spcPts val="0"/>
              </a:spcAft>
              <a:buSzPts val="1600"/>
              <a:buChar char="●"/>
            </a:pPr>
            <a:r>
              <a:rPr lang="en-GB"/>
              <a:t>The test statistic changes slightly for </a:t>
            </a:r>
            <a:r>
              <a:rPr lang="en-GB">
                <a:solidFill>
                  <a:schemeClr val="dk1"/>
                </a:solidFill>
              </a:rPr>
              <a:t>σ</a:t>
            </a:r>
            <a:r>
              <a:rPr lang="en-GB" baseline="30000">
                <a:solidFill>
                  <a:schemeClr val="dk1"/>
                </a:solidFill>
              </a:rPr>
              <a:t>2</a:t>
            </a:r>
            <a:r>
              <a:rPr lang="en-GB">
                <a:solidFill>
                  <a:schemeClr val="dk1"/>
                </a:solidFill>
              </a:rPr>
              <a:t> is unknown</a:t>
            </a:r>
            <a:endParaRPr/>
          </a:p>
          <a:p>
            <a:pPr marL="457200" lvl="0" indent="-330200" algn="l" rtl="0">
              <a:lnSpc>
                <a:spcPct val="100000"/>
              </a:lnSpc>
              <a:spcBef>
                <a:spcPts val="4000"/>
              </a:spcBef>
              <a:spcAft>
                <a:spcPts val="4000"/>
              </a:spcAft>
              <a:buSzPts val="1600"/>
              <a:buChar char="●"/>
            </a:pPr>
            <a:r>
              <a:rPr lang="en-GB">
                <a:solidFill>
                  <a:schemeClr val="dk1"/>
                </a:solidFill>
              </a:rPr>
              <a:t>σ</a:t>
            </a:r>
            <a:r>
              <a:rPr lang="en-GB" baseline="30000">
                <a:solidFill>
                  <a:schemeClr val="dk1"/>
                </a:solidFill>
              </a:rPr>
              <a:t>2</a:t>
            </a:r>
            <a:r>
              <a:rPr lang="en-GB"/>
              <a:t> replaced by </a:t>
            </a:r>
            <a:r>
              <a:rPr lang="en-GB">
                <a:solidFill>
                  <a:srgbClr val="0000FF"/>
                </a:solidFill>
              </a:rPr>
              <a:t>sample variance</a:t>
            </a:r>
            <a:r>
              <a:rPr lang="en-GB"/>
              <a:t> (s</a:t>
            </a:r>
            <a:r>
              <a:rPr lang="en-GB" baseline="30000"/>
              <a:t>2</a:t>
            </a:r>
            <a:r>
              <a:rPr lang="en-GB"/>
              <a:t>)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0"/>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Solution</a:t>
            </a:r>
            <a:endParaRPr/>
          </a:p>
        </p:txBody>
      </p:sp>
      <p:sp>
        <p:nvSpPr>
          <p:cNvPr id="453" name="Google Shape;453;p60"/>
          <p:cNvSpPr txBox="1">
            <a:spLocks noGrp="1"/>
          </p:cNvSpPr>
          <p:nvPr>
            <p:ph type="body" idx="4294967295"/>
          </p:nvPr>
        </p:nvSpPr>
        <p:spPr>
          <a:xfrm>
            <a:off x="422025" y="1571700"/>
            <a:ext cx="8406900" cy="29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trivial solution is conducting multiple t tests. However performing multiple t tests has an effect on the type I error. </a:t>
            </a:r>
            <a:endParaRPr/>
          </a:p>
          <a:p>
            <a:pPr marL="0" lvl="0" indent="0" algn="l" rtl="0">
              <a:spcBef>
                <a:spcPts val="3000"/>
              </a:spcBef>
              <a:spcAft>
                <a:spcPts val="0"/>
              </a:spcAft>
              <a:buNone/>
            </a:pPr>
            <a:r>
              <a:rPr lang="en-GB"/>
              <a:t>As the number of t-tests increases the probability of at least one type I error increases.</a:t>
            </a:r>
            <a:endParaRPr/>
          </a:p>
          <a:p>
            <a:pPr marL="0" lvl="0" indent="0" algn="l" rtl="0">
              <a:spcBef>
                <a:spcPts val="3000"/>
              </a:spcBef>
              <a:spcAft>
                <a:spcPts val="3000"/>
              </a:spcAft>
              <a:buNone/>
            </a:pPr>
            <a:r>
              <a:rPr lang="en-GB"/>
              <a:t>However, it is possible to test Ryans claim by using </a:t>
            </a:r>
            <a:r>
              <a:rPr lang="en-GB">
                <a:solidFill>
                  <a:srgbClr val="25AAE2"/>
                </a:solidFill>
              </a:rPr>
              <a:t>one way analysis of variance (one way ANOVA)</a:t>
            </a:r>
            <a:r>
              <a:rPr lang="en-GB"/>
              <a:t> where the probability of type I error does not change</a:t>
            </a:r>
            <a:endParaRPr/>
          </a:p>
        </p:txBody>
      </p:sp>
    </p:spTree>
    <p:extLst>
      <p:ext uri="{BB962C8B-B14F-4D97-AF65-F5344CB8AC3E}">
        <p14:creationId xmlns:p14="http://schemas.microsoft.com/office/powerpoint/2010/main" val="17703233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Multiple t tests and type I error</a:t>
            </a:r>
            <a:endParaRPr/>
          </a:p>
        </p:txBody>
      </p:sp>
      <p:sp>
        <p:nvSpPr>
          <p:cNvPr id="459" name="Google Shape;459;p61"/>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For a true null hypothesis, the probability of not obtaining a significant result is 0.95 if the α = 0.05</a:t>
            </a:r>
            <a:endParaRPr/>
          </a:p>
          <a:p>
            <a:pPr marL="457200" lvl="0" indent="-330200" algn="l" rtl="0">
              <a:lnSpc>
                <a:spcPct val="100000"/>
              </a:lnSpc>
              <a:spcBef>
                <a:spcPts val="4000"/>
              </a:spcBef>
              <a:spcAft>
                <a:spcPts val="0"/>
              </a:spcAft>
              <a:buSzPts val="1600"/>
              <a:buChar char="●"/>
            </a:pPr>
            <a:r>
              <a:rPr lang="en-GB"/>
              <a:t>Say you conduct the t-test twice, </a:t>
            </a:r>
            <a:r>
              <a:rPr lang="en-GB">
                <a:solidFill>
                  <a:schemeClr val="dk1"/>
                </a:solidFill>
              </a:rPr>
              <a:t>the probability of not obtaining one or more significant result is 0.95 x 0.95 = 0.9025</a:t>
            </a:r>
            <a:endParaRPr>
              <a:solidFill>
                <a:schemeClr val="dk1"/>
              </a:solidFill>
            </a:endParaRPr>
          </a:p>
          <a:p>
            <a:pPr marL="457200" lvl="0" indent="-330200" algn="l" rtl="0">
              <a:lnSpc>
                <a:spcPct val="100000"/>
              </a:lnSpc>
              <a:spcBef>
                <a:spcPts val="4000"/>
              </a:spcBef>
              <a:spcAft>
                <a:spcPts val="4000"/>
              </a:spcAft>
              <a:buClr>
                <a:schemeClr val="dk1"/>
              </a:buClr>
              <a:buSzPts val="1600"/>
              <a:buChar char="●"/>
            </a:pPr>
            <a:r>
              <a:rPr lang="en-GB">
                <a:solidFill>
                  <a:schemeClr val="dk1"/>
                </a:solidFill>
              </a:rPr>
              <a:t>Thus the probability of at least one type error is 1-0.9025 = 0.0975 (for two t-tests)</a:t>
            </a:r>
            <a:endParaRPr>
              <a:solidFill>
                <a:schemeClr val="dk1"/>
              </a:solidFill>
            </a:endParaRPr>
          </a:p>
        </p:txBody>
      </p:sp>
    </p:spTree>
    <p:extLst>
      <p:ext uri="{BB962C8B-B14F-4D97-AF65-F5344CB8AC3E}">
        <p14:creationId xmlns:p14="http://schemas.microsoft.com/office/powerpoint/2010/main" val="29508982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Multiple t tests and type I error</a:t>
            </a:r>
            <a:endParaRPr/>
          </a:p>
        </p:txBody>
      </p:sp>
      <p:sp>
        <p:nvSpPr>
          <p:cNvPr id="465" name="Google Shape;465;p62"/>
          <p:cNvSpPr txBox="1">
            <a:spLocks noGrp="1"/>
          </p:cNvSpPr>
          <p:nvPr>
            <p:ph type="body" idx="2"/>
          </p:nvPr>
        </p:nvSpPr>
        <p:spPr>
          <a:xfrm>
            <a:off x="422025" y="4062825"/>
            <a:ext cx="8399700" cy="44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3000"/>
              </a:spcAft>
              <a:buNone/>
            </a:pPr>
            <a:r>
              <a:rPr lang="en-GB">
                <a:solidFill>
                  <a:srgbClr val="25AAE2"/>
                </a:solidFill>
              </a:rPr>
              <a:t>As the number of tests increase the probability of at least one type error also increases</a:t>
            </a:r>
            <a:endParaRPr>
              <a:solidFill>
                <a:srgbClr val="25AAE2"/>
              </a:solidFill>
            </a:endParaRPr>
          </a:p>
        </p:txBody>
      </p:sp>
      <p:graphicFrame>
        <p:nvGraphicFramePr>
          <p:cNvPr id="466" name="Google Shape;466;p62"/>
          <p:cNvGraphicFramePr/>
          <p:nvPr/>
        </p:nvGraphicFramePr>
        <p:xfrm>
          <a:off x="422025" y="1905775"/>
          <a:ext cx="3000000" cy="3000000"/>
        </p:xfrm>
        <a:graphic>
          <a:graphicData uri="http://schemas.openxmlformats.org/drawingml/2006/table">
            <a:tbl>
              <a:tblPr>
                <a:noFill/>
              </a:tblPr>
              <a:tblGrid>
                <a:gridCol w="1955175">
                  <a:extLst>
                    <a:ext uri="{9D8B030D-6E8A-4147-A177-3AD203B41FA5}">
                      <a16:colId xmlns:a16="http://schemas.microsoft.com/office/drawing/2014/main" val="20000"/>
                    </a:ext>
                  </a:extLst>
                </a:gridCol>
                <a:gridCol w="4442275">
                  <a:extLst>
                    <a:ext uri="{9D8B030D-6E8A-4147-A177-3AD203B41FA5}">
                      <a16:colId xmlns:a16="http://schemas.microsoft.com/office/drawing/2014/main" val="20001"/>
                    </a:ext>
                  </a:extLst>
                </a:gridCol>
                <a:gridCol w="21436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GB">
                          <a:latin typeface="Avenir"/>
                          <a:ea typeface="Avenir"/>
                          <a:cs typeface="Avenir"/>
                          <a:sym typeface="Avenir"/>
                        </a:rPr>
                        <a:t>Number of t tests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Probability of not obtaining one or more significant result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Probability of at least one type I error</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latin typeface="Avenir"/>
                          <a:ea typeface="Avenir"/>
                          <a:cs typeface="Avenir"/>
                          <a:sym typeface="Avenir"/>
                        </a:rPr>
                        <a:t>3 t tests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0.95 x 0.95 x 0.95 = 0.857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0.143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latin typeface="Avenir"/>
                          <a:ea typeface="Avenir"/>
                          <a:cs typeface="Avenir"/>
                          <a:sym typeface="Avenir"/>
                        </a:rPr>
                        <a:t>4 t tests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0.95 x 0.95 x 0.95 x 0.95 = 0.815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0.185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GB">
                          <a:latin typeface="Avenir"/>
                          <a:ea typeface="Avenir"/>
                          <a:cs typeface="Avenir"/>
                          <a:sym typeface="Avenir"/>
                        </a:rPr>
                        <a:t>5 t tests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0.95 x 0.95 x 0.95 x 0.95 x 0.95 = 0.774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0.226</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732934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ANOVA - History</a:t>
            </a:r>
            <a:endParaRPr/>
          </a:p>
        </p:txBody>
      </p:sp>
      <p:sp>
        <p:nvSpPr>
          <p:cNvPr id="472" name="Google Shape;472;p63"/>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ANOVA was first introduced by Prof R. A. Fisher in 1920’s</a:t>
            </a:r>
            <a:endParaRPr/>
          </a:p>
          <a:p>
            <a:pPr marL="457200" lvl="0" indent="-330200" algn="l" rtl="0">
              <a:lnSpc>
                <a:spcPct val="100000"/>
              </a:lnSpc>
              <a:spcBef>
                <a:spcPts val="4000"/>
              </a:spcBef>
              <a:spcAft>
                <a:spcPts val="0"/>
              </a:spcAft>
              <a:buSzPts val="1600"/>
              <a:buChar char="●"/>
            </a:pPr>
            <a:r>
              <a:rPr lang="en-GB"/>
              <a:t>He developed ANOVA while dealing with agronomic data</a:t>
            </a:r>
            <a:endParaRPr/>
          </a:p>
          <a:p>
            <a:pPr marL="0" lvl="0" indent="0" algn="l" rtl="0">
              <a:lnSpc>
                <a:spcPct val="100000"/>
              </a:lnSpc>
              <a:spcBef>
                <a:spcPts val="4000"/>
              </a:spcBef>
              <a:spcAft>
                <a:spcPts val="4000"/>
              </a:spcAft>
              <a:buNone/>
            </a:pPr>
            <a:endParaRPr/>
          </a:p>
        </p:txBody>
      </p:sp>
    </p:spTree>
    <p:extLst>
      <p:ext uri="{BB962C8B-B14F-4D97-AF65-F5344CB8AC3E}">
        <p14:creationId xmlns:p14="http://schemas.microsoft.com/office/powerpoint/2010/main" val="10906029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way ANOVA</a:t>
            </a:r>
            <a:endParaRPr/>
          </a:p>
        </p:txBody>
      </p:sp>
      <p:sp>
        <p:nvSpPr>
          <p:cNvPr id="478" name="Google Shape;478;p64"/>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A t-test is used when two unpaired data are compared</a:t>
            </a:r>
            <a:endParaRPr/>
          </a:p>
          <a:p>
            <a:pPr marL="457200" lvl="0" indent="-330200" algn="l" rtl="0">
              <a:lnSpc>
                <a:spcPct val="100000"/>
              </a:lnSpc>
              <a:spcBef>
                <a:spcPts val="4000"/>
              </a:spcBef>
              <a:spcAft>
                <a:spcPts val="0"/>
              </a:spcAft>
              <a:buSzPts val="1600"/>
              <a:buChar char="●"/>
            </a:pPr>
            <a:r>
              <a:rPr lang="en-GB"/>
              <a:t>To test the equality of population means for two or more unrelated samples ANOVA technique is used</a:t>
            </a:r>
            <a:endParaRPr/>
          </a:p>
          <a:p>
            <a:pPr marL="457200" lvl="0" indent="-330200" algn="l" rtl="0">
              <a:lnSpc>
                <a:spcPct val="100000"/>
              </a:lnSpc>
              <a:spcBef>
                <a:spcPts val="4000"/>
              </a:spcBef>
              <a:spcAft>
                <a:spcPts val="0"/>
              </a:spcAft>
              <a:buSzPts val="1600"/>
              <a:buChar char="●"/>
            </a:pPr>
            <a:r>
              <a:rPr lang="en-GB"/>
              <a:t>Each group is considered to be a treatment</a:t>
            </a:r>
            <a:endParaRPr/>
          </a:p>
          <a:p>
            <a:pPr marL="457200" lvl="0" indent="-330200" algn="l" rtl="0">
              <a:lnSpc>
                <a:spcPct val="100000"/>
              </a:lnSpc>
              <a:spcBef>
                <a:spcPts val="4000"/>
              </a:spcBef>
              <a:spcAft>
                <a:spcPts val="4000"/>
              </a:spcAft>
              <a:buSzPts val="1600"/>
              <a:buChar char="●"/>
            </a:pPr>
            <a:r>
              <a:rPr lang="en-GB"/>
              <a:t>It is based on the </a:t>
            </a:r>
            <a:r>
              <a:rPr lang="en-GB">
                <a:solidFill>
                  <a:srgbClr val="25AAE2"/>
                </a:solidFill>
              </a:rPr>
              <a:t>F-distribution</a:t>
            </a:r>
            <a:endParaRPr>
              <a:solidFill>
                <a:srgbClr val="25AAE2"/>
              </a:solidFill>
            </a:endParaRPr>
          </a:p>
        </p:txBody>
      </p:sp>
    </p:spTree>
    <p:extLst>
      <p:ext uri="{BB962C8B-B14F-4D97-AF65-F5344CB8AC3E}">
        <p14:creationId xmlns:p14="http://schemas.microsoft.com/office/powerpoint/2010/main" val="25088205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 distribution</a:t>
            </a:r>
            <a:endParaRPr/>
          </a:p>
        </p:txBody>
      </p:sp>
      <p:sp>
        <p:nvSpPr>
          <p:cNvPr id="484" name="Google Shape;484;p65"/>
          <p:cNvSpPr txBox="1">
            <a:spLocks noGrp="1"/>
          </p:cNvSpPr>
          <p:nvPr>
            <p:ph type="body" idx="2"/>
          </p:nvPr>
        </p:nvSpPr>
        <p:spPr>
          <a:xfrm>
            <a:off x="422025" y="1571700"/>
            <a:ext cx="3966300" cy="29400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GB"/>
              <a:t>Let X be </a:t>
            </a:r>
            <a:r>
              <a:rPr lang="en-GB">
                <a:solidFill>
                  <a:schemeClr val="dk1"/>
                </a:solidFill>
              </a:rPr>
              <a:t>χ</a:t>
            </a:r>
            <a:r>
              <a:rPr lang="en-GB" baseline="30000">
                <a:solidFill>
                  <a:schemeClr val="dk1"/>
                </a:solidFill>
              </a:rPr>
              <a:t>2</a:t>
            </a:r>
            <a:r>
              <a:rPr lang="en-GB" baseline="-25000">
                <a:solidFill>
                  <a:schemeClr val="dk1"/>
                </a:solidFill>
              </a:rPr>
              <a:t>m</a:t>
            </a:r>
            <a:r>
              <a:rPr lang="en-GB">
                <a:solidFill>
                  <a:schemeClr val="dk1"/>
                </a:solidFill>
              </a:rPr>
              <a:t> distribution and </a:t>
            </a:r>
            <a:br>
              <a:rPr lang="en-GB">
                <a:solidFill>
                  <a:schemeClr val="dk1"/>
                </a:solidFill>
              </a:rPr>
            </a:br>
            <a:r>
              <a:rPr lang="en-GB">
                <a:solidFill>
                  <a:schemeClr val="dk1"/>
                </a:solidFill>
              </a:rPr>
              <a:t>let Y be χ</a:t>
            </a:r>
            <a:r>
              <a:rPr lang="en-GB" baseline="30000">
                <a:solidFill>
                  <a:schemeClr val="dk1"/>
                </a:solidFill>
              </a:rPr>
              <a:t>2</a:t>
            </a:r>
            <a:r>
              <a:rPr lang="en-GB" baseline="-25000">
                <a:solidFill>
                  <a:schemeClr val="dk1"/>
                </a:solidFill>
              </a:rPr>
              <a:t>n</a:t>
            </a:r>
            <a:endParaRPr>
              <a:solidFill>
                <a:schemeClr val="dk1"/>
              </a:solidFill>
            </a:endParaRPr>
          </a:p>
          <a:p>
            <a:pPr marL="457200" lvl="0" indent="-330200" algn="l" rtl="0">
              <a:lnSpc>
                <a:spcPct val="150000"/>
              </a:lnSpc>
              <a:spcBef>
                <a:spcPts val="4000"/>
              </a:spcBef>
              <a:spcAft>
                <a:spcPts val="4000"/>
              </a:spcAft>
              <a:buClr>
                <a:schemeClr val="dk1"/>
              </a:buClr>
              <a:buSzPts val="1600"/>
              <a:buChar char="●"/>
            </a:pPr>
            <a:r>
              <a:rPr lang="en-GB">
                <a:solidFill>
                  <a:schemeClr val="dk1"/>
                </a:solidFill>
              </a:rPr>
              <a:t>Then the ratio          follows F distribution with (m,n) df</a:t>
            </a:r>
            <a:endParaRPr>
              <a:solidFill>
                <a:schemeClr val="dk1"/>
              </a:solidFill>
            </a:endParaRPr>
          </a:p>
        </p:txBody>
      </p:sp>
      <p:pic>
        <p:nvPicPr>
          <p:cNvPr id="485" name="Google Shape;485;p65" descr=" = \frac{X/m}{Y/n}&#10;&#10;" title="MathEquation,#000000"/>
          <p:cNvPicPr preferRelativeResize="0"/>
          <p:nvPr/>
        </p:nvPicPr>
        <p:blipFill rotWithShape="1">
          <a:blip r:embed="rId3">
            <a:alphaModFix/>
          </a:blip>
          <a:srcRect l="35404"/>
          <a:stretch/>
        </p:blipFill>
        <p:spPr>
          <a:xfrm>
            <a:off x="2299037" y="2821238"/>
            <a:ext cx="443274" cy="440925"/>
          </a:xfrm>
          <a:prstGeom prst="rect">
            <a:avLst/>
          </a:prstGeom>
          <a:noFill/>
          <a:ln>
            <a:noFill/>
          </a:ln>
        </p:spPr>
      </p:pic>
      <p:pic>
        <p:nvPicPr>
          <p:cNvPr id="486" name="Google Shape;486;p65"/>
          <p:cNvPicPr preferRelativeResize="0"/>
          <p:nvPr/>
        </p:nvPicPr>
        <p:blipFill>
          <a:blip r:embed="rId4">
            <a:alphaModFix/>
          </a:blip>
          <a:stretch>
            <a:fillRect/>
          </a:stretch>
        </p:blipFill>
        <p:spPr>
          <a:xfrm>
            <a:off x="4120750" y="1349250"/>
            <a:ext cx="4689550" cy="3458951"/>
          </a:xfrm>
          <a:prstGeom prst="rect">
            <a:avLst/>
          </a:prstGeom>
          <a:noFill/>
          <a:ln>
            <a:noFill/>
          </a:ln>
        </p:spPr>
      </p:pic>
    </p:spTree>
    <p:extLst>
      <p:ext uri="{BB962C8B-B14F-4D97-AF65-F5344CB8AC3E}">
        <p14:creationId xmlns:p14="http://schemas.microsoft.com/office/powerpoint/2010/main" val="3028362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 distribution</a:t>
            </a:r>
            <a:endParaRPr/>
          </a:p>
        </p:txBody>
      </p:sp>
      <p:pic>
        <p:nvPicPr>
          <p:cNvPr id="492" name="Google Shape;492;p66"/>
          <p:cNvPicPr preferRelativeResize="0"/>
          <p:nvPr/>
        </p:nvPicPr>
        <p:blipFill rotWithShape="1">
          <a:blip r:embed="rId3">
            <a:alphaModFix/>
          </a:blip>
          <a:srcRect r="5105"/>
          <a:stretch/>
        </p:blipFill>
        <p:spPr>
          <a:xfrm>
            <a:off x="603325" y="1322513"/>
            <a:ext cx="4879875" cy="3820975"/>
          </a:xfrm>
          <a:prstGeom prst="rect">
            <a:avLst/>
          </a:prstGeom>
          <a:noFill/>
          <a:ln>
            <a:noFill/>
          </a:ln>
        </p:spPr>
      </p:pic>
      <p:sp>
        <p:nvSpPr>
          <p:cNvPr id="493" name="Google Shape;493;p66"/>
          <p:cNvSpPr txBox="1"/>
          <p:nvPr/>
        </p:nvSpPr>
        <p:spPr>
          <a:xfrm>
            <a:off x="6181925" y="2125325"/>
            <a:ext cx="2581500" cy="77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4000"/>
              </a:spcAft>
              <a:buNone/>
            </a:pPr>
            <a:r>
              <a:rPr lang="en-GB" sz="1300">
                <a:solidFill>
                  <a:srgbClr val="25AAE2"/>
                </a:solidFill>
                <a:latin typeface="Avenir"/>
                <a:ea typeface="Avenir"/>
                <a:cs typeface="Avenir"/>
                <a:sym typeface="Avenir"/>
              </a:rPr>
              <a:t>As n</a:t>
            </a:r>
            <a:r>
              <a:rPr lang="en-GB" sz="1300" baseline="-25000">
                <a:solidFill>
                  <a:srgbClr val="25AAE2"/>
                </a:solidFill>
                <a:latin typeface="Avenir"/>
                <a:ea typeface="Avenir"/>
                <a:cs typeface="Avenir"/>
                <a:sym typeface="Avenir"/>
              </a:rPr>
              <a:t>1</a:t>
            </a:r>
            <a:r>
              <a:rPr lang="en-GB" sz="1300">
                <a:solidFill>
                  <a:srgbClr val="25AAE2"/>
                </a:solidFill>
                <a:latin typeface="Avenir"/>
                <a:ea typeface="Avenir"/>
                <a:cs typeface="Avenir"/>
                <a:sym typeface="Avenir"/>
              </a:rPr>
              <a:t> and n</a:t>
            </a:r>
            <a:r>
              <a:rPr lang="en-GB" sz="1300" baseline="-25000">
                <a:solidFill>
                  <a:srgbClr val="25AAE2"/>
                </a:solidFill>
                <a:latin typeface="Avenir"/>
                <a:ea typeface="Avenir"/>
                <a:cs typeface="Avenir"/>
                <a:sym typeface="Avenir"/>
              </a:rPr>
              <a:t>2</a:t>
            </a:r>
            <a:r>
              <a:rPr lang="en-GB" sz="1300">
                <a:solidFill>
                  <a:srgbClr val="25AAE2"/>
                </a:solidFill>
                <a:latin typeface="Avenir"/>
                <a:ea typeface="Avenir"/>
                <a:cs typeface="Avenir"/>
                <a:sym typeface="Avenir"/>
              </a:rPr>
              <a:t> become large the F distribution becomes symmetric</a:t>
            </a:r>
            <a:endParaRPr sz="1300">
              <a:solidFill>
                <a:srgbClr val="25AAE2"/>
              </a:solidFill>
              <a:latin typeface="Avenir"/>
              <a:ea typeface="Avenir"/>
              <a:cs typeface="Avenir"/>
              <a:sym typeface="Avenir"/>
            </a:endParaRPr>
          </a:p>
        </p:txBody>
      </p:sp>
      <p:cxnSp>
        <p:nvCxnSpPr>
          <p:cNvPr id="494" name="Google Shape;494;p66"/>
          <p:cNvCxnSpPr>
            <a:stCxn id="493" idx="1"/>
          </p:cNvCxnSpPr>
          <p:nvPr/>
        </p:nvCxnSpPr>
        <p:spPr>
          <a:xfrm rot="10800000">
            <a:off x="3144425" y="2503625"/>
            <a:ext cx="3037500" cy="9900"/>
          </a:xfrm>
          <a:prstGeom prst="straightConnector1">
            <a:avLst/>
          </a:prstGeom>
          <a:noFill/>
          <a:ln w="9525" cap="flat" cmpd="sng">
            <a:solidFill>
              <a:srgbClr val="25AAE2"/>
            </a:solidFill>
            <a:prstDash val="solid"/>
            <a:round/>
            <a:headEnd type="none" w="med" len="med"/>
            <a:tailEnd type="triangle" w="med" len="med"/>
          </a:ln>
        </p:spPr>
      </p:cxnSp>
    </p:spTree>
    <p:extLst>
      <p:ext uri="{BB962C8B-B14F-4D97-AF65-F5344CB8AC3E}">
        <p14:creationId xmlns:p14="http://schemas.microsoft.com/office/powerpoint/2010/main" val="24968284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way ANOVA - assumption</a:t>
            </a:r>
            <a:endParaRPr/>
          </a:p>
        </p:txBody>
      </p:sp>
      <p:sp>
        <p:nvSpPr>
          <p:cNvPr id="500" name="Google Shape;500;p67"/>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Char char="●"/>
            </a:pPr>
            <a:r>
              <a:rPr lang="en-GB">
                <a:solidFill>
                  <a:schemeClr val="dk1"/>
                </a:solidFill>
              </a:rPr>
              <a:t>The samples should be independent</a:t>
            </a:r>
            <a:endParaRPr/>
          </a:p>
          <a:p>
            <a:pPr marL="457200" lvl="0" indent="-330200" algn="just" rtl="0">
              <a:lnSpc>
                <a:spcPct val="100000"/>
              </a:lnSpc>
              <a:spcBef>
                <a:spcPts val="3500"/>
              </a:spcBef>
              <a:spcAft>
                <a:spcPts val="0"/>
              </a:spcAft>
              <a:buSzPts val="1600"/>
              <a:buChar char="●"/>
            </a:pPr>
            <a:r>
              <a:rPr lang="en-GB"/>
              <a:t>Each sample should be from normally distributed population</a:t>
            </a:r>
            <a:endParaRPr/>
          </a:p>
          <a:p>
            <a:pPr marL="457200" lvl="0" indent="-330200" algn="just" rtl="0">
              <a:lnSpc>
                <a:spcPct val="100000"/>
              </a:lnSpc>
              <a:spcBef>
                <a:spcPts val="3500"/>
              </a:spcBef>
              <a:spcAft>
                <a:spcPts val="3500"/>
              </a:spcAft>
              <a:buSzPts val="1600"/>
              <a:buChar char="●"/>
            </a:pPr>
            <a:r>
              <a:rPr lang="en-GB"/>
              <a:t>The population variance of the samples should be equal (homoscedastic)</a:t>
            </a:r>
            <a:endParaRPr/>
          </a:p>
        </p:txBody>
      </p:sp>
    </p:spTree>
    <p:extLst>
      <p:ext uri="{BB962C8B-B14F-4D97-AF65-F5344CB8AC3E}">
        <p14:creationId xmlns:p14="http://schemas.microsoft.com/office/powerpoint/2010/main" val="5327788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way ANOVA</a:t>
            </a:r>
            <a:endParaRPr/>
          </a:p>
        </p:txBody>
      </p:sp>
      <p:sp>
        <p:nvSpPr>
          <p:cNvPr id="506" name="Google Shape;506;p68"/>
          <p:cNvSpPr txBox="1">
            <a:spLocks noGrp="1"/>
          </p:cNvSpPr>
          <p:nvPr>
            <p:ph type="body" idx="2"/>
          </p:nvPr>
        </p:nvSpPr>
        <p:spPr>
          <a:xfrm>
            <a:off x="422025" y="1571700"/>
            <a:ext cx="8399700" cy="466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null hypothesis to be tested is</a:t>
            </a:r>
            <a:endParaRPr/>
          </a:p>
          <a:p>
            <a:pPr marL="0" lvl="0" indent="0" algn="l" rtl="0">
              <a:lnSpc>
                <a:spcPct val="100000"/>
              </a:lnSpc>
              <a:spcBef>
                <a:spcPts val="4000"/>
              </a:spcBef>
              <a:spcAft>
                <a:spcPts val="0"/>
              </a:spcAft>
              <a:buNone/>
            </a:pPr>
            <a:r>
              <a:rPr lang="en-GB"/>
              <a:t>								    Against</a:t>
            </a:r>
            <a:endParaRPr/>
          </a:p>
          <a:p>
            <a:pPr marL="457200" lvl="0" indent="0" algn="l" rtl="0">
              <a:lnSpc>
                <a:spcPct val="100000"/>
              </a:lnSpc>
              <a:spcBef>
                <a:spcPts val="4000"/>
              </a:spcBef>
              <a:spcAft>
                <a:spcPts val="0"/>
              </a:spcAft>
              <a:buNone/>
            </a:pPr>
            <a:endParaRPr/>
          </a:p>
          <a:p>
            <a:pPr marL="0" lvl="0" indent="0" algn="l" rtl="0">
              <a:lnSpc>
                <a:spcPct val="100000"/>
              </a:lnSpc>
              <a:spcBef>
                <a:spcPts val="4000"/>
              </a:spcBef>
              <a:spcAft>
                <a:spcPts val="4000"/>
              </a:spcAft>
              <a:buNone/>
            </a:pPr>
            <a:endParaRPr/>
          </a:p>
        </p:txBody>
      </p:sp>
      <p:sp>
        <p:nvSpPr>
          <p:cNvPr id="507" name="Google Shape;507;p68"/>
          <p:cNvSpPr/>
          <p:nvPr/>
        </p:nvSpPr>
        <p:spPr>
          <a:xfrm>
            <a:off x="1135525" y="2228375"/>
            <a:ext cx="2930700" cy="838200"/>
          </a:xfrm>
          <a:prstGeom prst="roundRect">
            <a:avLst>
              <a:gd name="adj" fmla="val 16667"/>
            </a:avLst>
          </a:prstGeom>
          <a:solidFill>
            <a:srgbClr val="EEEEEE"/>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8"/>
          <p:cNvSpPr/>
          <p:nvPr/>
        </p:nvSpPr>
        <p:spPr>
          <a:xfrm>
            <a:off x="5616225" y="2228375"/>
            <a:ext cx="2930700" cy="838200"/>
          </a:xfrm>
          <a:prstGeom prst="roundRect">
            <a:avLst>
              <a:gd name="adj" fmla="val 16667"/>
            </a:avLst>
          </a:prstGeom>
          <a:solidFill>
            <a:srgbClr val="EEEEEE"/>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8"/>
          <p:cNvSpPr txBox="1"/>
          <p:nvPr/>
        </p:nvSpPr>
        <p:spPr>
          <a:xfrm>
            <a:off x="1135525" y="2228375"/>
            <a:ext cx="2930700" cy="838200"/>
          </a:xfrm>
          <a:prstGeom prst="rect">
            <a:avLst/>
          </a:prstGeom>
          <a:noFill/>
          <a:ln>
            <a:noFill/>
          </a:ln>
        </p:spPr>
        <p:txBody>
          <a:bodyPr spcFirstLastPara="1" wrap="square" lIns="91425" tIns="91425" rIns="91425" bIns="91425" anchor="t" anchorCtr="0">
            <a:noAutofit/>
          </a:bodyPr>
          <a:lstStyle/>
          <a:p>
            <a:pPr marL="269999" lvl="0" indent="-269999" algn="l" rtl="0">
              <a:spcBef>
                <a:spcPts val="0"/>
              </a:spcBef>
              <a:spcAft>
                <a:spcPts val="0"/>
              </a:spcAft>
              <a:buNone/>
            </a:pPr>
            <a:r>
              <a:rPr lang="en-GB">
                <a:latin typeface="Avenir"/>
                <a:ea typeface="Avenir"/>
                <a:cs typeface="Avenir"/>
                <a:sym typeface="Avenir"/>
              </a:rPr>
              <a:t>H</a:t>
            </a:r>
            <a:r>
              <a:rPr lang="en-GB" baseline="-25000">
                <a:latin typeface="Avenir"/>
                <a:ea typeface="Avenir"/>
                <a:cs typeface="Avenir"/>
                <a:sym typeface="Avenir"/>
              </a:rPr>
              <a:t>0</a:t>
            </a:r>
            <a:r>
              <a:rPr lang="en-GB">
                <a:latin typeface="Avenir"/>
                <a:ea typeface="Avenir"/>
                <a:cs typeface="Avenir"/>
                <a:sym typeface="Avenir"/>
              </a:rPr>
              <a:t>: The averages of all treatments are same.</a:t>
            </a:r>
            <a:endParaRPr>
              <a:latin typeface="Avenir"/>
              <a:ea typeface="Avenir"/>
              <a:cs typeface="Avenir"/>
              <a:sym typeface="Avenir"/>
            </a:endParaRPr>
          </a:p>
          <a:p>
            <a:pPr marL="269999" lvl="0" indent="-269999" algn="l" rtl="0">
              <a:spcBef>
                <a:spcPts val="0"/>
              </a:spcBef>
              <a:spcAft>
                <a:spcPts val="0"/>
              </a:spcAft>
              <a:buNone/>
            </a:pPr>
            <a:r>
              <a:rPr lang="en-GB">
                <a:latin typeface="Avenir"/>
                <a:ea typeface="Avenir"/>
                <a:cs typeface="Avenir"/>
                <a:sym typeface="Avenir"/>
              </a:rPr>
              <a:t>i.e. µ</a:t>
            </a:r>
            <a:r>
              <a:rPr lang="en-GB" baseline="-25000">
                <a:latin typeface="Avenir"/>
                <a:ea typeface="Avenir"/>
                <a:cs typeface="Avenir"/>
                <a:sym typeface="Avenir"/>
              </a:rPr>
              <a:t>1</a:t>
            </a:r>
            <a:r>
              <a:rPr lang="en-GB">
                <a:latin typeface="Avenir"/>
                <a:ea typeface="Avenir"/>
                <a:cs typeface="Avenir"/>
                <a:sym typeface="Avenir"/>
              </a:rPr>
              <a:t> = </a:t>
            </a:r>
            <a:r>
              <a:rPr lang="en-GB">
                <a:solidFill>
                  <a:schemeClr val="dk1"/>
                </a:solidFill>
                <a:latin typeface="Avenir"/>
                <a:ea typeface="Avenir"/>
                <a:cs typeface="Avenir"/>
                <a:sym typeface="Avenir"/>
              </a:rPr>
              <a:t>µ</a:t>
            </a:r>
            <a:r>
              <a:rPr lang="en-GB" baseline="-25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 … = µ</a:t>
            </a:r>
            <a:r>
              <a:rPr lang="en-GB" baseline="-25000">
                <a:solidFill>
                  <a:schemeClr val="dk1"/>
                </a:solidFill>
                <a:latin typeface="Avenir"/>
                <a:ea typeface="Avenir"/>
                <a:cs typeface="Avenir"/>
                <a:sym typeface="Avenir"/>
              </a:rPr>
              <a:t>n</a:t>
            </a:r>
            <a:r>
              <a:rPr lang="en-GB">
                <a:latin typeface="Avenir"/>
                <a:ea typeface="Avenir"/>
                <a:cs typeface="Avenir"/>
                <a:sym typeface="Avenir"/>
              </a:rPr>
              <a:t> </a:t>
            </a:r>
            <a:endParaRPr>
              <a:latin typeface="Avenir"/>
              <a:ea typeface="Avenir"/>
              <a:cs typeface="Avenir"/>
              <a:sym typeface="Avenir"/>
            </a:endParaRPr>
          </a:p>
        </p:txBody>
      </p:sp>
      <p:sp>
        <p:nvSpPr>
          <p:cNvPr id="510" name="Google Shape;510;p68"/>
          <p:cNvSpPr txBox="1"/>
          <p:nvPr/>
        </p:nvSpPr>
        <p:spPr>
          <a:xfrm>
            <a:off x="5616225" y="2228375"/>
            <a:ext cx="2930700" cy="838200"/>
          </a:xfrm>
          <a:prstGeom prst="rect">
            <a:avLst/>
          </a:prstGeom>
          <a:noFill/>
          <a:ln>
            <a:noFill/>
          </a:ln>
        </p:spPr>
        <p:txBody>
          <a:bodyPr spcFirstLastPara="1" wrap="square" lIns="91425" tIns="91425" rIns="91425" bIns="91425" anchor="t" anchorCtr="0">
            <a:noAutofit/>
          </a:bodyPr>
          <a:lstStyle/>
          <a:p>
            <a:pPr marL="269999" lvl="0" indent="-269999" algn="l"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H</a:t>
            </a:r>
            <a:r>
              <a:rPr lang="en-GB" baseline="-25000">
                <a:solidFill>
                  <a:schemeClr val="dk1"/>
                </a:solidFill>
                <a:latin typeface="Avenir"/>
                <a:ea typeface="Avenir"/>
                <a:cs typeface="Avenir"/>
                <a:sym typeface="Avenir"/>
              </a:rPr>
              <a:t>1</a:t>
            </a:r>
            <a:r>
              <a:rPr lang="en-GB">
                <a:solidFill>
                  <a:schemeClr val="dk1"/>
                </a:solidFill>
                <a:latin typeface="Avenir"/>
                <a:ea typeface="Avenir"/>
                <a:cs typeface="Avenir"/>
                <a:sym typeface="Avenir"/>
              </a:rPr>
              <a:t>: At the least one treatment has a different average</a:t>
            </a:r>
            <a:endParaRPr>
              <a:latin typeface="Avenir"/>
              <a:ea typeface="Avenir"/>
              <a:cs typeface="Avenir"/>
              <a:sym typeface="Avenir"/>
            </a:endParaRPr>
          </a:p>
        </p:txBody>
      </p:sp>
      <p:sp>
        <p:nvSpPr>
          <p:cNvPr id="511" name="Google Shape;511;p68"/>
          <p:cNvSpPr txBox="1">
            <a:spLocks noGrp="1"/>
          </p:cNvSpPr>
          <p:nvPr>
            <p:ph type="body" idx="2"/>
          </p:nvPr>
        </p:nvSpPr>
        <p:spPr>
          <a:xfrm>
            <a:off x="422025" y="3558250"/>
            <a:ext cx="8399700" cy="466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4000"/>
              </a:spcAft>
              <a:buClr>
                <a:schemeClr val="dk1"/>
              </a:buClr>
              <a:buSzPts val="1600"/>
              <a:buChar char="●"/>
            </a:pPr>
            <a:r>
              <a:rPr lang="en-GB">
                <a:solidFill>
                  <a:schemeClr val="dk1"/>
                </a:solidFill>
              </a:rPr>
              <a:t>Failing to reject H</a:t>
            </a:r>
            <a:r>
              <a:rPr lang="en-GB" baseline="-25000">
                <a:solidFill>
                  <a:schemeClr val="dk1"/>
                </a:solidFill>
              </a:rPr>
              <a:t>0</a:t>
            </a:r>
            <a:r>
              <a:rPr lang="en-GB">
                <a:solidFill>
                  <a:schemeClr val="dk1"/>
                </a:solidFill>
              </a:rPr>
              <a:t>, implies that all treatments have the same average</a:t>
            </a:r>
            <a:endParaRPr/>
          </a:p>
        </p:txBody>
      </p:sp>
    </p:spTree>
    <p:extLst>
      <p:ext uri="{BB962C8B-B14F-4D97-AF65-F5344CB8AC3E}">
        <p14:creationId xmlns:p14="http://schemas.microsoft.com/office/powerpoint/2010/main" val="34385322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way ANOVA</a:t>
            </a:r>
            <a:endParaRPr/>
          </a:p>
        </p:txBody>
      </p:sp>
      <p:sp>
        <p:nvSpPr>
          <p:cNvPr id="517" name="Google Shape;517;p69"/>
          <p:cNvSpPr txBox="1">
            <a:spLocks noGrp="1"/>
          </p:cNvSpPr>
          <p:nvPr>
            <p:ph type="body" idx="2"/>
          </p:nvPr>
        </p:nvSpPr>
        <p:spPr>
          <a:xfrm>
            <a:off x="422025" y="1571700"/>
            <a:ext cx="8399700" cy="572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4000"/>
              </a:spcAft>
              <a:buSzPts val="1600"/>
              <a:buChar char="●"/>
            </a:pPr>
            <a:r>
              <a:rPr lang="en-GB"/>
              <a:t>Suppose Ryan collects data for tensile strength of wires produced by each machine</a:t>
            </a:r>
            <a:endParaRPr/>
          </a:p>
        </p:txBody>
      </p:sp>
      <p:graphicFrame>
        <p:nvGraphicFramePr>
          <p:cNvPr id="518" name="Google Shape;518;p69"/>
          <p:cNvGraphicFramePr/>
          <p:nvPr/>
        </p:nvGraphicFramePr>
        <p:xfrm>
          <a:off x="5368150" y="2314000"/>
          <a:ext cx="3000000" cy="3000000"/>
        </p:xfrm>
        <a:graphic>
          <a:graphicData uri="http://schemas.openxmlformats.org/drawingml/2006/table">
            <a:tbl>
              <a:tblPr>
                <a:noFill/>
              </a:tblPr>
              <a:tblGrid>
                <a:gridCol w="909650">
                  <a:extLst>
                    <a:ext uri="{9D8B030D-6E8A-4147-A177-3AD203B41FA5}">
                      <a16:colId xmlns:a16="http://schemas.microsoft.com/office/drawing/2014/main" val="20000"/>
                    </a:ext>
                  </a:extLst>
                </a:gridCol>
                <a:gridCol w="909650">
                  <a:extLst>
                    <a:ext uri="{9D8B030D-6E8A-4147-A177-3AD203B41FA5}">
                      <a16:colId xmlns:a16="http://schemas.microsoft.com/office/drawing/2014/main" val="20001"/>
                    </a:ext>
                  </a:extLst>
                </a:gridCol>
                <a:gridCol w="909650">
                  <a:extLst>
                    <a:ext uri="{9D8B030D-6E8A-4147-A177-3AD203B41FA5}">
                      <a16:colId xmlns:a16="http://schemas.microsoft.com/office/drawing/2014/main" val="20002"/>
                    </a:ext>
                  </a:extLst>
                </a:gridCol>
                <a:gridCol w="9096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a:latin typeface="Avenir"/>
                          <a:ea typeface="Avenir"/>
                          <a:cs typeface="Avenir"/>
                          <a:sym typeface="Avenir"/>
                        </a:rPr>
                        <a:t>A</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C</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latin typeface="Avenir"/>
                          <a:ea typeface="Avenir"/>
                          <a:cs typeface="Avenir"/>
                          <a:sym typeface="Avenir"/>
                        </a:rPr>
                        <a:t>68.7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62.7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55.9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80.7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latin typeface="Avenir"/>
                          <a:ea typeface="Avenir"/>
                          <a:cs typeface="Avenir"/>
                          <a:sym typeface="Avenir"/>
                        </a:rPr>
                        <a:t>75.4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68.5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56.1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70.3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latin typeface="Avenir"/>
                          <a:ea typeface="Avenir"/>
                          <a:cs typeface="Avenir"/>
                          <a:sym typeface="Avenir"/>
                        </a:rPr>
                        <a:t>70.9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63.1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57.3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80.9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latin typeface="Avenir"/>
                          <a:ea typeface="Avenir"/>
                          <a:cs typeface="Avenir"/>
                          <a:sym typeface="Avenir"/>
                        </a:rPr>
                        <a:t>79.1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62.2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59.2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85.4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a:latin typeface="Avenir"/>
                          <a:ea typeface="Avenir"/>
                          <a:cs typeface="Avenir"/>
                          <a:sym typeface="Avenir"/>
                        </a:rPr>
                        <a:t>78.2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60.3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50.1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82.3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19" name="Google Shape;519;p69"/>
          <p:cNvSpPr txBox="1"/>
          <p:nvPr/>
        </p:nvSpPr>
        <p:spPr>
          <a:xfrm>
            <a:off x="422025" y="2256425"/>
            <a:ext cx="4668000" cy="2572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It is said there are 4 treatments (t = 4)</a:t>
            </a:r>
            <a:endParaRPr sz="1600">
              <a:solidFill>
                <a:schemeClr val="dk1"/>
              </a:solidFill>
              <a:latin typeface="Avenir"/>
              <a:ea typeface="Avenir"/>
              <a:cs typeface="Avenir"/>
              <a:sym typeface="Avenir"/>
            </a:endParaRPr>
          </a:p>
          <a:p>
            <a:pPr marL="457200" lvl="0" indent="-330200" algn="l" rtl="0">
              <a:spcBef>
                <a:spcPts val="25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Each treatment has 5 observations (n</a:t>
            </a:r>
            <a:r>
              <a:rPr lang="en-GB" sz="1600" baseline="-25000">
                <a:solidFill>
                  <a:schemeClr val="dk1"/>
                </a:solidFill>
                <a:latin typeface="Avenir"/>
                <a:ea typeface="Avenir"/>
                <a:cs typeface="Avenir"/>
                <a:sym typeface="Avenir"/>
              </a:rPr>
              <a:t>i</a:t>
            </a:r>
            <a:r>
              <a:rPr lang="en-GB" sz="1600">
                <a:solidFill>
                  <a:schemeClr val="dk1"/>
                </a:solidFill>
                <a:latin typeface="Avenir"/>
                <a:ea typeface="Avenir"/>
                <a:cs typeface="Avenir"/>
                <a:sym typeface="Avenir"/>
              </a:rPr>
              <a:t> = 5) where i = 1, 2, …, t</a:t>
            </a:r>
            <a:endParaRPr sz="1600">
              <a:solidFill>
                <a:schemeClr val="dk1"/>
              </a:solidFill>
              <a:latin typeface="Avenir"/>
              <a:ea typeface="Avenir"/>
              <a:cs typeface="Avenir"/>
              <a:sym typeface="Avenir"/>
            </a:endParaRPr>
          </a:p>
          <a:p>
            <a:pPr marL="457200" lvl="0" indent="-330200" algn="l" rtl="0">
              <a:spcBef>
                <a:spcPts val="2500"/>
              </a:spcBef>
              <a:spcAft>
                <a:spcPts val="2500"/>
              </a:spcAft>
              <a:buClr>
                <a:schemeClr val="dk1"/>
              </a:buClr>
              <a:buSzPts val="1600"/>
              <a:buFont typeface="Avenir"/>
              <a:buChar char="●"/>
            </a:pPr>
            <a:r>
              <a:rPr lang="en-GB" sz="1600">
                <a:solidFill>
                  <a:schemeClr val="dk1"/>
                </a:solidFill>
                <a:latin typeface="Avenir"/>
                <a:ea typeface="Avenir"/>
                <a:cs typeface="Avenir"/>
                <a:sym typeface="Avenir"/>
              </a:rPr>
              <a:t>Total number of observations is given by N</a:t>
            </a:r>
            <a:endParaRPr sz="1600">
              <a:solidFill>
                <a:schemeClr val="dk1"/>
              </a:solidFill>
              <a:latin typeface="Avenir"/>
              <a:ea typeface="Avenir"/>
              <a:cs typeface="Avenir"/>
              <a:sym typeface="Avenir"/>
            </a:endParaRPr>
          </a:p>
        </p:txBody>
      </p:sp>
      <p:pic>
        <p:nvPicPr>
          <p:cNvPr id="520" name="Google Shape;520;p69" descr="N = \sum_i^{t} n_i " title="MathEquation,#000000"/>
          <p:cNvPicPr preferRelativeResize="0"/>
          <p:nvPr/>
        </p:nvPicPr>
        <p:blipFill>
          <a:blip r:embed="rId3">
            <a:alphaModFix/>
          </a:blip>
          <a:stretch>
            <a:fillRect/>
          </a:stretch>
        </p:blipFill>
        <p:spPr>
          <a:xfrm>
            <a:off x="1753200" y="4219550"/>
            <a:ext cx="1175826" cy="338050"/>
          </a:xfrm>
          <a:prstGeom prst="rect">
            <a:avLst/>
          </a:prstGeom>
          <a:noFill/>
          <a:ln>
            <a:noFill/>
          </a:ln>
        </p:spPr>
      </p:pic>
    </p:spTree>
    <p:extLst>
      <p:ext uri="{BB962C8B-B14F-4D97-AF65-F5344CB8AC3E}">
        <p14:creationId xmlns:p14="http://schemas.microsoft.com/office/powerpoint/2010/main" val="1344432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body" idx="2"/>
          </p:nvPr>
        </p:nvSpPr>
        <p:spPr>
          <a:xfrm>
            <a:off x="422025" y="1571688"/>
            <a:ext cx="8267100" cy="486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test statistic  </a:t>
            </a:r>
            <a:r>
              <a:rPr lang="en-GB">
                <a:solidFill>
                  <a:schemeClr val="dk1"/>
                </a:solidFill>
              </a:rPr>
              <a:t>Z </a:t>
            </a:r>
            <a:r>
              <a:rPr lang="en-GB"/>
              <a:t>given by</a:t>
            </a:r>
            <a:endParaRPr>
              <a:solidFill>
                <a:schemeClr val="dk1"/>
              </a:solidFill>
            </a:endParaRPr>
          </a:p>
        </p:txBody>
      </p:sp>
      <p:sp>
        <p:nvSpPr>
          <p:cNvPr id="159" name="Google Shape;159;p24"/>
          <p:cNvSpPr txBox="1">
            <a:spLocks noGrp="1"/>
          </p:cNvSpPr>
          <p:nvPr>
            <p:ph type="subTitle" idx="1"/>
          </p:nvPr>
        </p:nvSpPr>
        <p:spPr>
          <a:xfrm>
            <a:off x="438450" y="4202325"/>
            <a:ext cx="8267100" cy="675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sz="1600">
                <a:solidFill>
                  <a:schemeClr val="dk1"/>
                </a:solidFill>
              </a:rPr>
              <a:t>Under H</a:t>
            </a:r>
            <a:r>
              <a:rPr lang="en-GB" sz="1600" baseline="-25000">
                <a:solidFill>
                  <a:schemeClr val="dk1"/>
                </a:solidFill>
              </a:rPr>
              <a:t>0</a:t>
            </a:r>
            <a:r>
              <a:rPr lang="en-GB" sz="1600">
                <a:solidFill>
                  <a:schemeClr val="dk1"/>
                </a:solidFill>
              </a:rPr>
              <a:t>, the test statistic follows normal distribution</a:t>
            </a:r>
            <a:endParaRPr sz="1600">
              <a:solidFill>
                <a:schemeClr val="dk1"/>
              </a:solidFill>
            </a:endParaRPr>
          </a:p>
          <a:p>
            <a:pPr marL="0" lvl="0" indent="0" algn="l" rtl="0">
              <a:lnSpc>
                <a:spcPct val="100000"/>
              </a:lnSpc>
              <a:spcBef>
                <a:spcPts val="1600"/>
              </a:spcBef>
              <a:spcAft>
                <a:spcPts val="1600"/>
              </a:spcAft>
              <a:buNone/>
            </a:pPr>
            <a:r>
              <a:rPr lang="en-GB" sz="1600">
                <a:solidFill>
                  <a:schemeClr val="dk1"/>
                </a:solidFill>
              </a:rPr>
              <a:t>               </a:t>
            </a:r>
            <a:endParaRPr sz="1600">
              <a:solidFill>
                <a:schemeClr val="dk1"/>
              </a:solidFill>
            </a:endParaRPr>
          </a:p>
        </p:txBody>
      </p:sp>
      <p:sp>
        <p:nvSpPr>
          <p:cNvPr id="160" name="Google Shape;160;p2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Tests based on Z statistic</a:t>
            </a:r>
            <a:endParaRPr/>
          </a:p>
        </p:txBody>
      </p:sp>
      <p:pic>
        <p:nvPicPr>
          <p:cNvPr id="161" name="Google Shape;161;p24" descr="Z = \frac{\bar X - \mu}{s/\sqrt n}" title="MathEquation,#000000"/>
          <p:cNvPicPr preferRelativeResize="0"/>
          <p:nvPr/>
        </p:nvPicPr>
        <p:blipFill>
          <a:blip r:embed="rId3">
            <a:alphaModFix/>
          </a:blip>
          <a:stretch>
            <a:fillRect/>
          </a:stretch>
        </p:blipFill>
        <p:spPr>
          <a:xfrm>
            <a:off x="3019242" y="2494596"/>
            <a:ext cx="1074862" cy="533400"/>
          </a:xfrm>
          <a:prstGeom prst="rect">
            <a:avLst/>
          </a:prstGeom>
          <a:noFill/>
          <a:ln>
            <a:noFill/>
          </a:ln>
        </p:spPr>
      </p:pic>
      <p:sp>
        <p:nvSpPr>
          <p:cNvPr id="162" name="Google Shape;162;p24"/>
          <p:cNvSpPr txBox="1"/>
          <p:nvPr/>
        </p:nvSpPr>
        <p:spPr>
          <a:xfrm>
            <a:off x="1575775" y="2058000"/>
            <a:ext cx="1137600" cy="2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Sample mean</a:t>
            </a:r>
            <a:endParaRPr sz="1200">
              <a:solidFill>
                <a:srgbClr val="25AAE2"/>
              </a:solidFill>
              <a:latin typeface="Avenir"/>
              <a:ea typeface="Avenir"/>
              <a:cs typeface="Avenir"/>
              <a:sym typeface="Avenir"/>
            </a:endParaRPr>
          </a:p>
        </p:txBody>
      </p:sp>
      <p:sp>
        <p:nvSpPr>
          <p:cNvPr id="163" name="Google Shape;163;p24"/>
          <p:cNvSpPr txBox="1"/>
          <p:nvPr/>
        </p:nvSpPr>
        <p:spPr>
          <a:xfrm>
            <a:off x="5000300" y="2102600"/>
            <a:ext cx="1373700" cy="2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Specified mean</a:t>
            </a:r>
            <a:endParaRPr sz="1200">
              <a:solidFill>
                <a:srgbClr val="25AAE2"/>
              </a:solidFill>
              <a:latin typeface="Avenir"/>
              <a:ea typeface="Avenir"/>
              <a:cs typeface="Avenir"/>
              <a:sym typeface="Avenir"/>
            </a:endParaRPr>
          </a:p>
        </p:txBody>
      </p:sp>
      <p:sp>
        <p:nvSpPr>
          <p:cNvPr id="164" name="Google Shape;164;p24"/>
          <p:cNvSpPr txBox="1"/>
          <p:nvPr/>
        </p:nvSpPr>
        <p:spPr>
          <a:xfrm>
            <a:off x="985375" y="3350975"/>
            <a:ext cx="2231700" cy="2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Sample standard deviation</a:t>
            </a:r>
            <a:endParaRPr sz="1200">
              <a:solidFill>
                <a:srgbClr val="25AAE2"/>
              </a:solidFill>
              <a:latin typeface="Avenir"/>
              <a:ea typeface="Avenir"/>
              <a:cs typeface="Avenir"/>
              <a:sym typeface="Avenir"/>
            </a:endParaRPr>
          </a:p>
        </p:txBody>
      </p:sp>
      <p:sp>
        <p:nvSpPr>
          <p:cNvPr id="165" name="Google Shape;165;p24"/>
          <p:cNvSpPr txBox="1"/>
          <p:nvPr/>
        </p:nvSpPr>
        <p:spPr>
          <a:xfrm>
            <a:off x="5000300" y="3383988"/>
            <a:ext cx="1197000" cy="2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Sample size</a:t>
            </a:r>
            <a:endParaRPr sz="1200">
              <a:solidFill>
                <a:srgbClr val="25AAE2"/>
              </a:solidFill>
              <a:latin typeface="Avenir"/>
              <a:ea typeface="Avenir"/>
              <a:cs typeface="Avenir"/>
              <a:sym typeface="Avenir"/>
            </a:endParaRPr>
          </a:p>
        </p:txBody>
      </p:sp>
      <p:cxnSp>
        <p:nvCxnSpPr>
          <p:cNvPr id="166" name="Google Shape;166;p24"/>
          <p:cNvCxnSpPr>
            <a:stCxn id="162" idx="3"/>
          </p:cNvCxnSpPr>
          <p:nvPr/>
        </p:nvCxnSpPr>
        <p:spPr>
          <a:xfrm>
            <a:off x="2713375" y="2206650"/>
            <a:ext cx="1007100" cy="281700"/>
          </a:xfrm>
          <a:prstGeom prst="bentConnector3">
            <a:avLst>
              <a:gd name="adj1" fmla="val 99196"/>
            </a:avLst>
          </a:prstGeom>
          <a:noFill/>
          <a:ln w="9525" cap="flat" cmpd="sng">
            <a:solidFill>
              <a:srgbClr val="25AAE2"/>
            </a:solidFill>
            <a:prstDash val="solid"/>
            <a:round/>
            <a:headEnd type="none" w="med" len="med"/>
            <a:tailEnd type="triangle" w="med" len="med"/>
          </a:ln>
        </p:spPr>
      </p:cxnSp>
      <p:cxnSp>
        <p:nvCxnSpPr>
          <p:cNvPr id="167" name="Google Shape;167;p24"/>
          <p:cNvCxnSpPr>
            <a:stCxn id="163" idx="1"/>
          </p:cNvCxnSpPr>
          <p:nvPr/>
        </p:nvCxnSpPr>
        <p:spPr>
          <a:xfrm flipH="1">
            <a:off x="3993200" y="2251250"/>
            <a:ext cx="1007100" cy="253800"/>
          </a:xfrm>
          <a:prstGeom prst="bentConnector3">
            <a:avLst>
              <a:gd name="adj1" fmla="val 100012"/>
            </a:avLst>
          </a:prstGeom>
          <a:noFill/>
          <a:ln w="9525" cap="flat" cmpd="sng">
            <a:solidFill>
              <a:srgbClr val="25AAE2"/>
            </a:solidFill>
            <a:prstDash val="solid"/>
            <a:round/>
            <a:headEnd type="none" w="med" len="med"/>
            <a:tailEnd type="triangle" w="med" len="med"/>
          </a:ln>
        </p:spPr>
      </p:cxnSp>
      <p:cxnSp>
        <p:nvCxnSpPr>
          <p:cNvPr id="168" name="Google Shape;168;p24"/>
          <p:cNvCxnSpPr>
            <a:stCxn id="165" idx="1"/>
          </p:cNvCxnSpPr>
          <p:nvPr/>
        </p:nvCxnSpPr>
        <p:spPr>
          <a:xfrm rot="10800000">
            <a:off x="3943700" y="3049638"/>
            <a:ext cx="1056600" cy="483000"/>
          </a:xfrm>
          <a:prstGeom prst="bentConnector3">
            <a:avLst>
              <a:gd name="adj1" fmla="val 100014"/>
            </a:avLst>
          </a:prstGeom>
          <a:noFill/>
          <a:ln w="9525" cap="flat" cmpd="sng">
            <a:solidFill>
              <a:srgbClr val="25AAE2"/>
            </a:solidFill>
            <a:prstDash val="solid"/>
            <a:round/>
            <a:headEnd type="none" w="med" len="med"/>
            <a:tailEnd type="triangle" w="med" len="med"/>
          </a:ln>
        </p:spPr>
      </p:cxnSp>
      <p:cxnSp>
        <p:nvCxnSpPr>
          <p:cNvPr id="169" name="Google Shape;169;p24"/>
          <p:cNvCxnSpPr>
            <a:stCxn id="164" idx="3"/>
            <a:endCxn id="161" idx="2"/>
          </p:cNvCxnSpPr>
          <p:nvPr/>
        </p:nvCxnSpPr>
        <p:spPr>
          <a:xfrm rot="10800000" flipH="1">
            <a:off x="3217075" y="3028025"/>
            <a:ext cx="339600" cy="471600"/>
          </a:xfrm>
          <a:prstGeom prst="bentConnector2">
            <a:avLst/>
          </a:prstGeom>
          <a:noFill/>
          <a:ln w="9525" cap="flat" cmpd="sng">
            <a:solidFill>
              <a:srgbClr val="25AAE2"/>
            </a:solidFill>
            <a:prstDash val="solid"/>
            <a:round/>
            <a:headEnd type="none" w="med" len="med"/>
            <a:tailEnd type="triangle" w="med" len="med"/>
          </a:ln>
        </p:spPr>
      </p:cxnSp>
      <p:pic>
        <p:nvPicPr>
          <p:cNvPr id="170" name="Google Shape;170;p24" descr="s^2 = \frac{\sum_{i=1}^n (x_i-\bar x)^2}{n-1}" title="MathEquation,#000000"/>
          <p:cNvPicPr preferRelativeResize="0"/>
          <p:nvPr/>
        </p:nvPicPr>
        <p:blipFill>
          <a:blip r:embed="rId4">
            <a:alphaModFix/>
          </a:blip>
          <a:stretch>
            <a:fillRect/>
          </a:stretch>
        </p:blipFill>
        <p:spPr>
          <a:xfrm>
            <a:off x="7292426" y="2611925"/>
            <a:ext cx="1443476" cy="413200"/>
          </a:xfrm>
          <a:prstGeom prst="rect">
            <a:avLst/>
          </a:prstGeom>
          <a:noFill/>
          <a:ln>
            <a:noFill/>
          </a:ln>
        </p:spPr>
      </p:pic>
      <p:sp>
        <p:nvSpPr>
          <p:cNvPr id="171" name="Google Shape;171;p24"/>
          <p:cNvSpPr txBox="1"/>
          <p:nvPr/>
        </p:nvSpPr>
        <p:spPr>
          <a:xfrm>
            <a:off x="6461525" y="2611975"/>
            <a:ext cx="900000" cy="41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latin typeface="Avenir"/>
                <a:ea typeface="Avenir"/>
                <a:cs typeface="Avenir"/>
                <a:sym typeface="Avenir"/>
              </a:rPr>
              <a:t>where</a:t>
            </a:r>
            <a:endParaRPr sz="1600">
              <a:latin typeface="Avenir"/>
              <a:ea typeface="Avenir"/>
              <a:cs typeface="Avenir"/>
              <a:sym typeface="Aveni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way ANOVA</a:t>
            </a:r>
            <a:endParaRPr/>
          </a:p>
        </p:txBody>
      </p:sp>
      <p:sp>
        <p:nvSpPr>
          <p:cNvPr id="526" name="Google Shape;526;p70"/>
          <p:cNvSpPr txBox="1">
            <a:spLocks noGrp="1"/>
          </p:cNvSpPr>
          <p:nvPr>
            <p:ph type="body" idx="2"/>
          </p:nvPr>
        </p:nvSpPr>
        <p:spPr>
          <a:xfrm>
            <a:off x="422025" y="1571700"/>
            <a:ext cx="8399700" cy="572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4000"/>
              </a:spcAft>
              <a:buSzPts val="1600"/>
              <a:buChar char="●"/>
            </a:pPr>
            <a:r>
              <a:rPr lang="en-GB">
                <a:solidFill>
                  <a:schemeClr val="dk1"/>
                </a:solidFill>
              </a:rPr>
              <a:t>Let µ</a:t>
            </a:r>
            <a:r>
              <a:rPr lang="en-GB" baseline="-25000">
                <a:solidFill>
                  <a:schemeClr val="dk1"/>
                </a:solidFill>
              </a:rPr>
              <a:t>i</a:t>
            </a:r>
            <a:r>
              <a:rPr lang="en-GB">
                <a:solidFill>
                  <a:schemeClr val="dk1"/>
                </a:solidFill>
              </a:rPr>
              <a:t> (i=1, 2, …, t) denote the average strength due to each machine</a:t>
            </a:r>
            <a:endParaRPr/>
          </a:p>
        </p:txBody>
      </p:sp>
      <p:graphicFrame>
        <p:nvGraphicFramePr>
          <p:cNvPr id="527" name="Google Shape;527;p70"/>
          <p:cNvGraphicFramePr/>
          <p:nvPr/>
        </p:nvGraphicFramePr>
        <p:xfrm>
          <a:off x="5368150" y="2314000"/>
          <a:ext cx="3000000" cy="3000000"/>
        </p:xfrm>
        <a:graphic>
          <a:graphicData uri="http://schemas.openxmlformats.org/drawingml/2006/table">
            <a:tbl>
              <a:tblPr>
                <a:noFill/>
              </a:tblPr>
              <a:tblGrid>
                <a:gridCol w="909650">
                  <a:extLst>
                    <a:ext uri="{9D8B030D-6E8A-4147-A177-3AD203B41FA5}">
                      <a16:colId xmlns:a16="http://schemas.microsoft.com/office/drawing/2014/main" val="20000"/>
                    </a:ext>
                  </a:extLst>
                </a:gridCol>
                <a:gridCol w="909650">
                  <a:extLst>
                    <a:ext uri="{9D8B030D-6E8A-4147-A177-3AD203B41FA5}">
                      <a16:colId xmlns:a16="http://schemas.microsoft.com/office/drawing/2014/main" val="20001"/>
                    </a:ext>
                  </a:extLst>
                </a:gridCol>
                <a:gridCol w="909650">
                  <a:extLst>
                    <a:ext uri="{9D8B030D-6E8A-4147-A177-3AD203B41FA5}">
                      <a16:colId xmlns:a16="http://schemas.microsoft.com/office/drawing/2014/main" val="20002"/>
                    </a:ext>
                  </a:extLst>
                </a:gridCol>
                <a:gridCol w="9096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a:latin typeface="Avenir"/>
                          <a:ea typeface="Avenir"/>
                          <a:cs typeface="Avenir"/>
                          <a:sym typeface="Avenir"/>
                        </a:rPr>
                        <a:t>A</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C</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latin typeface="Avenir"/>
                          <a:ea typeface="Avenir"/>
                          <a:cs typeface="Avenir"/>
                          <a:sym typeface="Avenir"/>
                        </a:rPr>
                        <a:t>68.7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62.7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55.9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80.7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latin typeface="Avenir"/>
                          <a:ea typeface="Avenir"/>
                          <a:cs typeface="Avenir"/>
                          <a:sym typeface="Avenir"/>
                        </a:rPr>
                        <a:t>75.4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68.5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56.1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70.3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latin typeface="Avenir"/>
                          <a:ea typeface="Avenir"/>
                          <a:cs typeface="Avenir"/>
                          <a:sym typeface="Avenir"/>
                        </a:rPr>
                        <a:t>70.9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63.1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57.3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80.9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latin typeface="Avenir"/>
                          <a:ea typeface="Avenir"/>
                          <a:cs typeface="Avenir"/>
                          <a:sym typeface="Avenir"/>
                        </a:rPr>
                        <a:t>79.1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62.2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59.2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85.4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a:latin typeface="Avenir"/>
                          <a:ea typeface="Avenir"/>
                          <a:cs typeface="Avenir"/>
                          <a:sym typeface="Avenir"/>
                        </a:rPr>
                        <a:t>78.2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60.3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50.1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82.3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28" name="Google Shape;528;p70"/>
          <p:cNvSpPr txBox="1"/>
          <p:nvPr/>
        </p:nvSpPr>
        <p:spPr>
          <a:xfrm>
            <a:off x="436700" y="2319425"/>
            <a:ext cx="4668000" cy="2387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For our example, t = 4</a:t>
            </a:r>
            <a:endParaRPr sz="1600">
              <a:solidFill>
                <a:schemeClr val="dk1"/>
              </a:solidFill>
              <a:latin typeface="Avenir"/>
              <a:ea typeface="Avenir"/>
              <a:cs typeface="Avenir"/>
              <a:sym typeface="Avenir"/>
            </a:endParaRPr>
          </a:p>
          <a:p>
            <a:pPr marL="457200" lvl="0" indent="-330200" algn="l" rtl="0">
              <a:spcBef>
                <a:spcPts val="4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The test hypothesis can be written as</a:t>
            </a:r>
            <a:endParaRPr sz="1600">
              <a:solidFill>
                <a:schemeClr val="dk1"/>
              </a:solidFill>
              <a:latin typeface="Avenir"/>
              <a:ea typeface="Avenir"/>
              <a:cs typeface="Avenir"/>
              <a:sym typeface="Avenir"/>
            </a:endParaRPr>
          </a:p>
          <a:p>
            <a:pPr marL="0" lvl="0" indent="0" algn="l" rtl="0">
              <a:spcBef>
                <a:spcPts val="4000"/>
              </a:spcBef>
              <a:spcAft>
                <a:spcPts val="0"/>
              </a:spcAft>
              <a:buNone/>
            </a:pPr>
            <a:endParaRPr sz="1600">
              <a:solidFill>
                <a:schemeClr val="dk1"/>
              </a:solidFill>
              <a:latin typeface="Avenir"/>
              <a:ea typeface="Avenir"/>
              <a:cs typeface="Avenir"/>
              <a:sym typeface="Avenir"/>
            </a:endParaRPr>
          </a:p>
          <a:p>
            <a:pPr marL="0" lvl="0" indent="0" algn="l" rtl="0">
              <a:spcBef>
                <a:spcPts val="4000"/>
              </a:spcBef>
              <a:spcAft>
                <a:spcPts val="0"/>
              </a:spcAft>
              <a:buNone/>
            </a:pPr>
            <a:endParaRPr>
              <a:latin typeface="Avenir"/>
              <a:ea typeface="Avenir"/>
              <a:cs typeface="Avenir"/>
              <a:sym typeface="Avenir"/>
            </a:endParaRPr>
          </a:p>
        </p:txBody>
      </p:sp>
      <p:sp>
        <p:nvSpPr>
          <p:cNvPr id="529" name="Google Shape;529;p70"/>
          <p:cNvSpPr txBox="1"/>
          <p:nvPr/>
        </p:nvSpPr>
        <p:spPr>
          <a:xfrm>
            <a:off x="422025" y="3747725"/>
            <a:ext cx="1807800" cy="436800"/>
          </a:xfrm>
          <a:prstGeom prst="rect">
            <a:avLst/>
          </a:prstGeom>
          <a:noFill/>
          <a:ln>
            <a:noFill/>
          </a:ln>
        </p:spPr>
        <p:txBody>
          <a:bodyPr spcFirstLastPara="1" wrap="square" lIns="91425" tIns="91425" rIns="91425" bIns="91425" anchor="t" anchorCtr="0">
            <a:noAutofit/>
          </a:bodyPr>
          <a:lstStyle/>
          <a:p>
            <a:pPr marL="269999" lvl="0" indent="-269999" algn="l" rtl="0">
              <a:spcBef>
                <a:spcPts val="0"/>
              </a:spcBef>
              <a:spcAft>
                <a:spcPts val="0"/>
              </a:spcAft>
              <a:buNone/>
            </a:pPr>
            <a:r>
              <a:rPr lang="en-GB">
                <a:latin typeface="Avenir"/>
                <a:ea typeface="Avenir"/>
                <a:cs typeface="Avenir"/>
                <a:sym typeface="Avenir"/>
              </a:rPr>
              <a:t>H</a:t>
            </a:r>
            <a:r>
              <a:rPr lang="en-GB" baseline="-25000">
                <a:latin typeface="Avenir"/>
                <a:ea typeface="Avenir"/>
                <a:cs typeface="Avenir"/>
                <a:sym typeface="Avenir"/>
              </a:rPr>
              <a:t>0</a:t>
            </a:r>
            <a:r>
              <a:rPr lang="en-GB">
                <a:latin typeface="Avenir"/>
                <a:ea typeface="Avenir"/>
                <a:cs typeface="Avenir"/>
                <a:sym typeface="Avenir"/>
              </a:rPr>
              <a:t>: µ</a:t>
            </a:r>
            <a:r>
              <a:rPr lang="en-GB" baseline="-25000">
                <a:latin typeface="Avenir"/>
                <a:ea typeface="Avenir"/>
                <a:cs typeface="Avenir"/>
                <a:sym typeface="Avenir"/>
              </a:rPr>
              <a:t>1</a:t>
            </a:r>
            <a:r>
              <a:rPr lang="en-GB">
                <a:latin typeface="Avenir"/>
                <a:ea typeface="Avenir"/>
                <a:cs typeface="Avenir"/>
                <a:sym typeface="Avenir"/>
              </a:rPr>
              <a:t> = </a:t>
            </a:r>
            <a:r>
              <a:rPr lang="en-GB">
                <a:solidFill>
                  <a:schemeClr val="dk1"/>
                </a:solidFill>
                <a:latin typeface="Avenir"/>
                <a:ea typeface="Avenir"/>
                <a:cs typeface="Avenir"/>
                <a:sym typeface="Avenir"/>
              </a:rPr>
              <a:t>µ</a:t>
            </a:r>
            <a:r>
              <a:rPr lang="en-GB" baseline="-25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 µ</a:t>
            </a:r>
            <a:r>
              <a:rPr lang="en-GB" baseline="-25000">
                <a:solidFill>
                  <a:schemeClr val="dk1"/>
                </a:solidFill>
                <a:latin typeface="Avenir"/>
                <a:ea typeface="Avenir"/>
                <a:cs typeface="Avenir"/>
                <a:sym typeface="Avenir"/>
              </a:rPr>
              <a:t>3</a:t>
            </a:r>
            <a:r>
              <a:rPr lang="en-GB">
                <a:solidFill>
                  <a:schemeClr val="dk1"/>
                </a:solidFill>
                <a:latin typeface="Avenir"/>
                <a:ea typeface="Avenir"/>
                <a:cs typeface="Avenir"/>
                <a:sym typeface="Avenir"/>
              </a:rPr>
              <a:t> = µ</a:t>
            </a:r>
            <a:r>
              <a:rPr lang="en-GB" baseline="-25000">
                <a:solidFill>
                  <a:schemeClr val="dk1"/>
                </a:solidFill>
                <a:latin typeface="Avenir"/>
                <a:ea typeface="Avenir"/>
                <a:cs typeface="Avenir"/>
                <a:sym typeface="Avenir"/>
              </a:rPr>
              <a:t>4</a:t>
            </a:r>
            <a:r>
              <a:rPr lang="en-GB">
                <a:solidFill>
                  <a:schemeClr val="dk1"/>
                </a:solidFill>
                <a:latin typeface="Avenir"/>
                <a:ea typeface="Avenir"/>
                <a:cs typeface="Avenir"/>
                <a:sym typeface="Avenir"/>
              </a:rPr>
              <a:t> </a:t>
            </a:r>
            <a:endParaRPr>
              <a:latin typeface="Avenir"/>
              <a:ea typeface="Avenir"/>
              <a:cs typeface="Avenir"/>
              <a:sym typeface="Avenir"/>
            </a:endParaRPr>
          </a:p>
        </p:txBody>
      </p:sp>
      <p:sp>
        <p:nvSpPr>
          <p:cNvPr id="530" name="Google Shape;530;p70"/>
          <p:cNvSpPr txBox="1"/>
          <p:nvPr/>
        </p:nvSpPr>
        <p:spPr>
          <a:xfrm>
            <a:off x="3132525" y="3747725"/>
            <a:ext cx="2179500" cy="436800"/>
          </a:xfrm>
          <a:prstGeom prst="rect">
            <a:avLst/>
          </a:prstGeom>
          <a:noFill/>
          <a:ln>
            <a:noFill/>
          </a:ln>
        </p:spPr>
        <p:txBody>
          <a:bodyPr spcFirstLastPara="1" wrap="square" lIns="91425" tIns="91425" rIns="91425" bIns="91425" anchor="t" anchorCtr="0">
            <a:noAutofit/>
          </a:bodyPr>
          <a:lstStyle/>
          <a:p>
            <a:pPr marL="269999" lvl="0" indent="-269999" algn="l" rtl="0">
              <a:spcBef>
                <a:spcPts val="0"/>
              </a:spcBef>
              <a:spcAft>
                <a:spcPts val="0"/>
              </a:spcAft>
              <a:buNone/>
            </a:pPr>
            <a:r>
              <a:rPr lang="en-GB">
                <a:solidFill>
                  <a:schemeClr val="dk1"/>
                </a:solidFill>
                <a:latin typeface="Avenir"/>
                <a:ea typeface="Avenir"/>
                <a:cs typeface="Avenir"/>
                <a:sym typeface="Avenir"/>
              </a:rPr>
              <a:t>H</a:t>
            </a:r>
            <a:r>
              <a:rPr lang="en-GB" baseline="-25000">
                <a:solidFill>
                  <a:schemeClr val="dk1"/>
                </a:solidFill>
                <a:latin typeface="Avenir"/>
                <a:ea typeface="Avenir"/>
                <a:cs typeface="Avenir"/>
                <a:sym typeface="Avenir"/>
              </a:rPr>
              <a:t>1</a:t>
            </a:r>
            <a:r>
              <a:rPr lang="en-GB">
                <a:solidFill>
                  <a:schemeClr val="dk1"/>
                </a:solidFill>
                <a:latin typeface="Avenir"/>
                <a:ea typeface="Avenir"/>
                <a:cs typeface="Avenir"/>
                <a:sym typeface="Avenir"/>
              </a:rPr>
              <a:t>: At least µ</a:t>
            </a:r>
            <a:r>
              <a:rPr lang="en-GB" baseline="-25000">
                <a:solidFill>
                  <a:schemeClr val="dk1"/>
                </a:solidFill>
                <a:latin typeface="Avenir"/>
                <a:ea typeface="Avenir"/>
                <a:cs typeface="Avenir"/>
                <a:sym typeface="Avenir"/>
              </a:rPr>
              <a:t>i</a:t>
            </a:r>
            <a:r>
              <a:rPr lang="en-GB">
                <a:solidFill>
                  <a:schemeClr val="dk1"/>
                </a:solidFill>
                <a:latin typeface="Avenir"/>
                <a:ea typeface="Avenir"/>
                <a:cs typeface="Avenir"/>
                <a:sym typeface="Avenir"/>
              </a:rPr>
              <a:t> is different</a:t>
            </a:r>
            <a:endParaRPr>
              <a:latin typeface="Avenir"/>
              <a:ea typeface="Avenir"/>
              <a:cs typeface="Avenir"/>
              <a:sym typeface="Avenir"/>
            </a:endParaRPr>
          </a:p>
        </p:txBody>
      </p:sp>
      <p:sp>
        <p:nvSpPr>
          <p:cNvPr id="531" name="Google Shape;531;p70"/>
          <p:cNvSpPr txBox="1"/>
          <p:nvPr/>
        </p:nvSpPr>
        <p:spPr>
          <a:xfrm>
            <a:off x="2229825" y="3747725"/>
            <a:ext cx="9027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Avenir"/>
                <a:ea typeface="Avenir"/>
                <a:cs typeface="Avenir"/>
                <a:sym typeface="Avenir"/>
              </a:rPr>
              <a:t>Against</a:t>
            </a:r>
            <a:endParaRPr>
              <a:latin typeface="Avenir"/>
              <a:ea typeface="Avenir"/>
              <a:cs typeface="Avenir"/>
              <a:sym typeface="Avenir"/>
            </a:endParaRPr>
          </a:p>
        </p:txBody>
      </p:sp>
    </p:spTree>
    <p:extLst>
      <p:ext uri="{BB962C8B-B14F-4D97-AF65-F5344CB8AC3E}">
        <p14:creationId xmlns:p14="http://schemas.microsoft.com/office/powerpoint/2010/main" val="18082033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way ANOVA</a:t>
            </a:r>
            <a:endParaRPr/>
          </a:p>
        </p:txBody>
      </p:sp>
      <p:sp>
        <p:nvSpPr>
          <p:cNvPr id="537" name="Google Shape;537;p71"/>
          <p:cNvSpPr txBox="1">
            <a:spLocks noGrp="1"/>
          </p:cNvSpPr>
          <p:nvPr>
            <p:ph type="body" idx="2"/>
          </p:nvPr>
        </p:nvSpPr>
        <p:spPr>
          <a:xfrm>
            <a:off x="422025" y="1571700"/>
            <a:ext cx="8399700" cy="2407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In one way ANOVA, the entire population variance is split into two component</a:t>
            </a:r>
            <a:endParaRPr/>
          </a:p>
          <a:p>
            <a:pPr marL="914400" lvl="1" indent="-317500" algn="l" rtl="0">
              <a:lnSpc>
                <a:spcPct val="100000"/>
              </a:lnSpc>
              <a:spcBef>
                <a:spcPts val="2000"/>
              </a:spcBef>
              <a:spcAft>
                <a:spcPts val="0"/>
              </a:spcAft>
              <a:buSzPts val="1400"/>
              <a:buChar char="○"/>
            </a:pPr>
            <a:r>
              <a:rPr lang="en-GB">
                <a:solidFill>
                  <a:schemeClr val="dk1"/>
                </a:solidFill>
              </a:rPr>
              <a:t>Variation within treatment</a:t>
            </a:r>
            <a:endParaRPr>
              <a:solidFill>
                <a:schemeClr val="dk1"/>
              </a:solidFill>
            </a:endParaRPr>
          </a:p>
          <a:p>
            <a:pPr marL="914400" lvl="1" indent="-317500" algn="l" rtl="0">
              <a:lnSpc>
                <a:spcPct val="100000"/>
              </a:lnSpc>
              <a:spcBef>
                <a:spcPts val="2000"/>
              </a:spcBef>
              <a:spcAft>
                <a:spcPts val="0"/>
              </a:spcAft>
              <a:buClr>
                <a:schemeClr val="dk1"/>
              </a:buClr>
              <a:buSzPts val="1400"/>
              <a:buChar char="○"/>
            </a:pPr>
            <a:r>
              <a:rPr lang="en-GB">
                <a:solidFill>
                  <a:schemeClr val="dk1"/>
                </a:solidFill>
              </a:rPr>
              <a:t>Variation between treatment</a:t>
            </a:r>
            <a:endParaRPr>
              <a:solidFill>
                <a:schemeClr val="dk1"/>
              </a:solidFill>
            </a:endParaRPr>
          </a:p>
          <a:p>
            <a:pPr marL="457200" lvl="0" indent="-330200" algn="l" rtl="0">
              <a:lnSpc>
                <a:spcPct val="100000"/>
              </a:lnSpc>
              <a:spcBef>
                <a:spcPts val="4000"/>
              </a:spcBef>
              <a:spcAft>
                <a:spcPts val="4000"/>
              </a:spcAft>
              <a:buSzPts val="1600"/>
              <a:buChar char="●"/>
            </a:pPr>
            <a:r>
              <a:rPr lang="en-GB"/>
              <a:t>Total variation = Within treatment variation + Between </a:t>
            </a:r>
            <a:r>
              <a:rPr lang="en-GB">
                <a:solidFill>
                  <a:schemeClr val="dk1"/>
                </a:solidFill>
              </a:rPr>
              <a:t>treatment</a:t>
            </a:r>
            <a:r>
              <a:rPr lang="en-GB"/>
              <a:t> variation</a:t>
            </a:r>
            <a:endParaRPr/>
          </a:p>
        </p:txBody>
      </p:sp>
    </p:spTree>
    <p:extLst>
      <p:ext uri="{BB962C8B-B14F-4D97-AF65-F5344CB8AC3E}">
        <p14:creationId xmlns:p14="http://schemas.microsoft.com/office/powerpoint/2010/main" val="24187750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Total variation</a:t>
            </a:r>
            <a:endParaRPr/>
          </a:p>
        </p:txBody>
      </p:sp>
      <p:sp>
        <p:nvSpPr>
          <p:cNvPr id="543" name="Google Shape;543;p72"/>
          <p:cNvSpPr txBox="1">
            <a:spLocks noGrp="1"/>
          </p:cNvSpPr>
          <p:nvPr>
            <p:ph type="body" idx="2"/>
          </p:nvPr>
        </p:nvSpPr>
        <p:spPr>
          <a:xfrm>
            <a:off x="422025" y="1571700"/>
            <a:ext cx="8399700" cy="1487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solidFill>
                  <a:schemeClr val="dk1"/>
                </a:solidFill>
              </a:rPr>
              <a:t>It is the total sum of squares (TSS)</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Let x</a:t>
            </a:r>
            <a:r>
              <a:rPr lang="en-GB" baseline="-25000">
                <a:solidFill>
                  <a:schemeClr val="dk1"/>
                </a:solidFill>
              </a:rPr>
              <a:t>ij</a:t>
            </a:r>
            <a:r>
              <a:rPr lang="en-GB">
                <a:solidFill>
                  <a:schemeClr val="dk1"/>
                </a:solidFill>
              </a:rPr>
              <a:t> be the observations in the i</a:t>
            </a:r>
            <a:r>
              <a:rPr lang="en-GB" baseline="30000">
                <a:solidFill>
                  <a:schemeClr val="dk1"/>
                </a:solidFill>
              </a:rPr>
              <a:t>th</a:t>
            </a:r>
            <a:r>
              <a:rPr lang="en-GB">
                <a:solidFill>
                  <a:schemeClr val="dk1"/>
                </a:solidFill>
              </a:rPr>
              <a:t> treatment and j</a:t>
            </a:r>
            <a:r>
              <a:rPr lang="en-GB" baseline="30000">
                <a:solidFill>
                  <a:schemeClr val="dk1"/>
                </a:solidFill>
              </a:rPr>
              <a:t>th</a:t>
            </a:r>
            <a:r>
              <a:rPr lang="en-GB">
                <a:solidFill>
                  <a:schemeClr val="dk1"/>
                </a:solidFill>
              </a:rPr>
              <a:t> row </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     is the grand mean, i.e. the mean of all observations </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The total variation is given by</a:t>
            </a:r>
            <a:endParaRPr>
              <a:solidFill>
                <a:schemeClr val="dk1"/>
              </a:solidFill>
            </a:endParaRPr>
          </a:p>
          <a:p>
            <a:pPr marL="457200" lvl="0" indent="0" algn="l" rtl="0">
              <a:lnSpc>
                <a:spcPct val="100000"/>
              </a:lnSpc>
              <a:spcBef>
                <a:spcPts val="2000"/>
              </a:spcBef>
              <a:spcAft>
                <a:spcPts val="0"/>
              </a:spcAft>
              <a:buNone/>
            </a:pPr>
            <a:endParaRPr>
              <a:solidFill>
                <a:schemeClr val="dk1"/>
              </a:solidFill>
            </a:endParaRPr>
          </a:p>
          <a:p>
            <a:pPr marL="0" lvl="0" indent="0" algn="l" rtl="0">
              <a:lnSpc>
                <a:spcPct val="100000"/>
              </a:lnSpc>
              <a:spcBef>
                <a:spcPts val="2000"/>
              </a:spcBef>
              <a:spcAft>
                <a:spcPts val="2000"/>
              </a:spcAft>
              <a:buNone/>
            </a:pPr>
            <a:endParaRPr sz="1400">
              <a:solidFill>
                <a:srgbClr val="25AAE2"/>
              </a:solidFill>
            </a:endParaRPr>
          </a:p>
        </p:txBody>
      </p:sp>
      <p:pic>
        <p:nvPicPr>
          <p:cNvPr id="544" name="Google Shape;544;p72" descr="\bar x_{..}" title="MathEquation,#000000"/>
          <p:cNvPicPr preferRelativeResize="0"/>
          <p:nvPr/>
        </p:nvPicPr>
        <p:blipFill>
          <a:blip r:embed="rId3">
            <a:alphaModFix/>
          </a:blip>
          <a:stretch>
            <a:fillRect/>
          </a:stretch>
        </p:blipFill>
        <p:spPr>
          <a:xfrm>
            <a:off x="960000" y="2690095"/>
            <a:ext cx="210104" cy="177801"/>
          </a:xfrm>
          <a:prstGeom prst="rect">
            <a:avLst/>
          </a:prstGeom>
          <a:noFill/>
          <a:ln>
            <a:noFill/>
          </a:ln>
        </p:spPr>
      </p:pic>
      <p:pic>
        <p:nvPicPr>
          <p:cNvPr id="545" name="Google Shape;545;p72" descr="TSS = \sum_i^t \sum_j^{n_i} (x_{ij} - \bar x_{..})^2" title="MathEquation,#000000"/>
          <p:cNvPicPr preferRelativeResize="0"/>
          <p:nvPr/>
        </p:nvPicPr>
        <p:blipFill>
          <a:blip r:embed="rId4">
            <a:alphaModFix/>
          </a:blip>
          <a:stretch>
            <a:fillRect/>
          </a:stretch>
        </p:blipFill>
        <p:spPr>
          <a:xfrm>
            <a:off x="2991950" y="3568186"/>
            <a:ext cx="3075964" cy="419100"/>
          </a:xfrm>
          <a:prstGeom prst="rect">
            <a:avLst/>
          </a:prstGeom>
          <a:noFill/>
          <a:ln>
            <a:noFill/>
          </a:ln>
        </p:spPr>
      </p:pic>
      <p:sp>
        <p:nvSpPr>
          <p:cNvPr id="546" name="Google Shape;546;p72"/>
          <p:cNvSpPr txBox="1"/>
          <p:nvPr/>
        </p:nvSpPr>
        <p:spPr>
          <a:xfrm>
            <a:off x="2183600" y="4409250"/>
            <a:ext cx="15852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Summation over all treatments</a:t>
            </a:r>
            <a:endParaRPr sz="1200">
              <a:solidFill>
                <a:srgbClr val="25AAE2"/>
              </a:solidFill>
              <a:latin typeface="Avenir"/>
              <a:ea typeface="Avenir"/>
              <a:cs typeface="Avenir"/>
              <a:sym typeface="Avenir"/>
            </a:endParaRPr>
          </a:p>
        </p:txBody>
      </p:sp>
      <p:sp>
        <p:nvSpPr>
          <p:cNvPr id="547" name="Google Shape;547;p72"/>
          <p:cNvSpPr txBox="1"/>
          <p:nvPr/>
        </p:nvSpPr>
        <p:spPr>
          <a:xfrm>
            <a:off x="4782100" y="4359450"/>
            <a:ext cx="2178300" cy="6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Summation over all observation in the treatment</a:t>
            </a:r>
            <a:endParaRPr sz="1200">
              <a:solidFill>
                <a:srgbClr val="25AAE2"/>
              </a:solidFill>
              <a:latin typeface="Avenir"/>
              <a:ea typeface="Avenir"/>
              <a:cs typeface="Avenir"/>
              <a:sym typeface="Avenir"/>
            </a:endParaRPr>
          </a:p>
        </p:txBody>
      </p:sp>
      <p:cxnSp>
        <p:nvCxnSpPr>
          <p:cNvPr id="548" name="Google Shape;548;p72"/>
          <p:cNvCxnSpPr>
            <a:stCxn id="546" idx="3"/>
          </p:cNvCxnSpPr>
          <p:nvPr/>
        </p:nvCxnSpPr>
        <p:spPr>
          <a:xfrm rot="10800000" flipH="1">
            <a:off x="3768800" y="4052400"/>
            <a:ext cx="304500" cy="614100"/>
          </a:xfrm>
          <a:prstGeom prst="bentConnector2">
            <a:avLst/>
          </a:prstGeom>
          <a:noFill/>
          <a:ln w="9525" cap="flat" cmpd="sng">
            <a:solidFill>
              <a:srgbClr val="25AAE2"/>
            </a:solidFill>
            <a:prstDash val="solid"/>
            <a:round/>
            <a:headEnd type="none" w="med" len="med"/>
            <a:tailEnd type="triangle" w="med" len="med"/>
          </a:ln>
        </p:spPr>
      </p:cxnSp>
      <p:cxnSp>
        <p:nvCxnSpPr>
          <p:cNvPr id="549" name="Google Shape;549;p72"/>
          <p:cNvCxnSpPr>
            <a:stCxn id="547" idx="1"/>
          </p:cNvCxnSpPr>
          <p:nvPr/>
        </p:nvCxnSpPr>
        <p:spPr>
          <a:xfrm rot="10800000">
            <a:off x="4477600" y="4052400"/>
            <a:ext cx="304500" cy="614100"/>
          </a:xfrm>
          <a:prstGeom prst="bentConnector2">
            <a:avLst/>
          </a:prstGeom>
          <a:noFill/>
          <a:ln w="9525" cap="flat" cmpd="sng">
            <a:solidFill>
              <a:srgbClr val="25AAE2"/>
            </a:solidFill>
            <a:prstDash val="solid"/>
            <a:round/>
            <a:headEnd type="none" w="med" len="med"/>
            <a:tailEnd type="triangle" w="med" len="med"/>
          </a:ln>
        </p:spPr>
      </p:cxnSp>
    </p:spTree>
    <p:extLst>
      <p:ext uri="{BB962C8B-B14F-4D97-AF65-F5344CB8AC3E}">
        <p14:creationId xmlns:p14="http://schemas.microsoft.com/office/powerpoint/2010/main" val="1948230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Within treatment variation</a:t>
            </a:r>
            <a:endParaRPr/>
          </a:p>
        </p:txBody>
      </p:sp>
      <p:sp>
        <p:nvSpPr>
          <p:cNvPr id="555" name="Google Shape;555;p73"/>
          <p:cNvSpPr txBox="1">
            <a:spLocks noGrp="1"/>
          </p:cNvSpPr>
          <p:nvPr>
            <p:ph type="body" idx="2"/>
          </p:nvPr>
        </p:nvSpPr>
        <p:spPr>
          <a:xfrm>
            <a:off x="422025" y="1571700"/>
            <a:ext cx="8399700" cy="2155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solidFill>
                  <a:schemeClr val="dk1"/>
                </a:solidFill>
              </a:rPr>
              <a:t>It is the treatment sum of squares (TrSS)</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Let x</a:t>
            </a:r>
            <a:r>
              <a:rPr lang="en-GB" baseline="-25000">
                <a:solidFill>
                  <a:schemeClr val="dk1"/>
                </a:solidFill>
              </a:rPr>
              <a:t>i.</a:t>
            </a:r>
            <a:r>
              <a:rPr lang="en-GB">
                <a:solidFill>
                  <a:schemeClr val="dk1"/>
                </a:solidFill>
              </a:rPr>
              <a:t> be the observations in the i</a:t>
            </a:r>
            <a:r>
              <a:rPr lang="en-GB" baseline="30000">
                <a:solidFill>
                  <a:schemeClr val="dk1"/>
                </a:solidFill>
              </a:rPr>
              <a:t>th</a:t>
            </a:r>
            <a:r>
              <a:rPr lang="en-GB">
                <a:solidFill>
                  <a:schemeClr val="dk1"/>
                </a:solidFill>
              </a:rPr>
              <a:t> treatment with n</a:t>
            </a:r>
            <a:r>
              <a:rPr lang="en-GB" baseline="-25000">
                <a:solidFill>
                  <a:schemeClr val="dk1"/>
                </a:solidFill>
              </a:rPr>
              <a:t>i</a:t>
            </a:r>
            <a:r>
              <a:rPr lang="en-GB">
                <a:solidFill>
                  <a:schemeClr val="dk1"/>
                </a:solidFill>
              </a:rPr>
              <a:t> in observation in each treatment and      is the mean over i</a:t>
            </a:r>
            <a:r>
              <a:rPr lang="en-GB" baseline="30000">
                <a:solidFill>
                  <a:schemeClr val="dk1"/>
                </a:solidFill>
              </a:rPr>
              <a:t>th</a:t>
            </a:r>
            <a:r>
              <a:rPr lang="en-GB">
                <a:solidFill>
                  <a:schemeClr val="dk1"/>
                </a:solidFill>
              </a:rPr>
              <a:t> treatment</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    is the grand mean,  i.e. the mean of all observations </a:t>
            </a:r>
            <a:endParaRPr>
              <a:solidFill>
                <a:schemeClr val="dk1"/>
              </a:solidFill>
            </a:endParaRPr>
          </a:p>
          <a:p>
            <a:pPr marL="457200" lvl="0" indent="-330200" algn="l" rtl="0">
              <a:lnSpc>
                <a:spcPct val="100000"/>
              </a:lnSpc>
              <a:spcBef>
                <a:spcPts val="2000"/>
              </a:spcBef>
              <a:spcAft>
                <a:spcPts val="2000"/>
              </a:spcAft>
              <a:buClr>
                <a:schemeClr val="dk1"/>
              </a:buClr>
              <a:buSzPts val="1600"/>
              <a:buChar char="●"/>
            </a:pPr>
            <a:r>
              <a:rPr lang="en-GB">
                <a:solidFill>
                  <a:schemeClr val="dk1"/>
                </a:solidFill>
              </a:rPr>
              <a:t>The treatment variation is given by</a:t>
            </a:r>
            <a:endParaRPr sz="1400">
              <a:solidFill>
                <a:srgbClr val="25AAE2"/>
              </a:solidFill>
            </a:endParaRPr>
          </a:p>
        </p:txBody>
      </p:sp>
      <p:pic>
        <p:nvPicPr>
          <p:cNvPr id="556" name="Google Shape;556;p73" descr="\bar x_{i.}" title="MathEquation,#000000"/>
          <p:cNvPicPr preferRelativeResize="0"/>
          <p:nvPr/>
        </p:nvPicPr>
        <p:blipFill>
          <a:blip r:embed="rId3">
            <a:alphaModFix/>
          </a:blip>
          <a:stretch>
            <a:fillRect/>
          </a:stretch>
        </p:blipFill>
        <p:spPr>
          <a:xfrm>
            <a:off x="1396325" y="2482850"/>
            <a:ext cx="219506" cy="177800"/>
          </a:xfrm>
          <a:prstGeom prst="rect">
            <a:avLst/>
          </a:prstGeom>
          <a:noFill/>
          <a:ln>
            <a:noFill/>
          </a:ln>
        </p:spPr>
      </p:pic>
      <p:pic>
        <p:nvPicPr>
          <p:cNvPr id="557" name="Google Shape;557;p73" descr="\bar x_{..}" title="MathEquation,#000000"/>
          <p:cNvPicPr preferRelativeResize="0"/>
          <p:nvPr/>
        </p:nvPicPr>
        <p:blipFill>
          <a:blip r:embed="rId4">
            <a:alphaModFix/>
          </a:blip>
          <a:stretch>
            <a:fillRect/>
          </a:stretch>
        </p:blipFill>
        <p:spPr>
          <a:xfrm>
            <a:off x="949500" y="2942045"/>
            <a:ext cx="210104" cy="177801"/>
          </a:xfrm>
          <a:prstGeom prst="rect">
            <a:avLst/>
          </a:prstGeom>
          <a:noFill/>
          <a:ln>
            <a:noFill/>
          </a:ln>
        </p:spPr>
      </p:pic>
      <p:pic>
        <p:nvPicPr>
          <p:cNvPr id="558" name="Google Shape;558;p73" descr="TrSS = \sum_i^t \sum_j^{n_i} n_i (\bar x_{i.} - \bar x_{..})^2" title="MathEquation,#000000"/>
          <p:cNvPicPr preferRelativeResize="0"/>
          <p:nvPr/>
        </p:nvPicPr>
        <p:blipFill>
          <a:blip r:embed="rId5">
            <a:alphaModFix/>
          </a:blip>
          <a:stretch>
            <a:fillRect/>
          </a:stretch>
        </p:blipFill>
        <p:spPr>
          <a:xfrm>
            <a:off x="2982450" y="3800375"/>
            <a:ext cx="3094534" cy="367475"/>
          </a:xfrm>
          <a:prstGeom prst="rect">
            <a:avLst/>
          </a:prstGeom>
          <a:noFill/>
          <a:ln>
            <a:noFill/>
          </a:ln>
        </p:spPr>
      </p:pic>
      <p:sp>
        <p:nvSpPr>
          <p:cNvPr id="559" name="Google Shape;559;p73"/>
          <p:cNvSpPr txBox="1"/>
          <p:nvPr/>
        </p:nvSpPr>
        <p:spPr>
          <a:xfrm>
            <a:off x="2183600" y="4524700"/>
            <a:ext cx="15852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Summation over all treatments</a:t>
            </a:r>
            <a:endParaRPr sz="1200">
              <a:solidFill>
                <a:srgbClr val="25AAE2"/>
              </a:solidFill>
              <a:latin typeface="Avenir"/>
              <a:ea typeface="Avenir"/>
              <a:cs typeface="Avenir"/>
              <a:sym typeface="Avenir"/>
            </a:endParaRPr>
          </a:p>
        </p:txBody>
      </p:sp>
      <p:sp>
        <p:nvSpPr>
          <p:cNvPr id="560" name="Google Shape;560;p73"/>
          <p:cNvSpPr txBox="1"/>
          <p:nvPr/>
        </p:nvSpPr>
        <p:spPr>
          <a:xfrm>
            <a:off x="4782100" y="4474900"/>
            <a:ext cx="2178300" cy="6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Summation over all observation in the treatment</a:t>
            </a:r>
            <a:endParaRPr sz="1200">
              <a:solidFill>
                <a:srgbClr val="25AAE2"/>
              </a:solidFill>
              <a:latin typeface="Avenir"/>
              <a:ea typeface="Avenir"/>
              <a:cs typeface="Avenir"/>
              <a:sym typeface="Avenir"/>
            </a:endParaRPr>
          </a:p>
        </p:txBody>
      </p:sp>
      <p:cxnSp>
        <p:nvCxnSpPr>
          <p:cNvPr id="561" name="Google Shape;561;p73"/>
          <p:cNvCxnSpPr>
            <a:stCxn id="559" idx="3"/>
          </p:cNvCxnSpPr>
          <p:nvPr/>
        </p:nvCxnSpPr>
        <p:spPr>
          <a:xfrm rot="10800000" flipH="1">
            <a:off x="3768800" y="4167850"/>
            <a:ext cx="304500" cy="614100"/>
          </a:xfrm>
          <a:prstGeom prst="bentConnector2">
            <a:avLst/>
          </a:prstGeom>
          <a:noFill/>
          <a:ln w="9525" cap="flat" cmpd="sng">
            <a:solidFill>
              <a:srgbClr val="25AAE2"/>
            </a:solidFill>
            <a:prstDash val="solid"/>
            <a:round/>
            <a:headEnd type="none" w="med" len="med"/>
            <a:tailEnd type="triangle" w="med" len="med"/>
          </a:ln>
        </p:spPr>
      </p:cxnSp>
      <p:cxnSp>
        <p:nvCxnSpPr>
          <p:cNvPr id="562" name="Google Shape;562;p73"/>
          <p:cNvCxnSpPr>
            <a:stCxn id="560" idx="1"/>
          </p:cNvCxnSpPr>
          <p:nvPr/>
        </p:nvCxnSpPr>
        <p:spPr>
          <a:xfrm rot="10800000">
            <a:off x="4477600" y="4167850"/>
            <a:ext cx="304500" cy="614100"/>
          </a:xfrm>
          <a:prstGeom prst="bentConnector2">
            <a:avLst/>
          </a:prstGeom>
          <a:noFill/>
          <a:ln w="9525" cap="flat" cmpd="sng">
            <a:solidFill>
              <a:srgbClr val="25AAE2"/>
            </a:solidFill>
            <a:prstDash val="solid"/>
            <a:round/>
            <a:headEnd type="none" w="med" len="med"/>
            <a:tailEnd type="triangle" w="med" len="med"/>
          </a:ln>
        </p:spPr>
      </p:cxnSp>
    </p:spTree>
    <p:extLst>
      <p:ext uri="{BB962C8B-B14F-4D97-AF65-F5344CB8AC3E}">
        <p14:creationId xmlns:p14="http://schemas.microsoft.com/office/powerpoint/2010/main" val="24781841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Between treatment variation</a:t>
            </a:r>
            <a:endParaRPr/>
          </a:p>
        </p:txBody>
      </p:sp>
      <p:sp>
        <p:nvSpPr>
          <p:cNvPr id="568" name="Google Shape;568;p74"/>
          <p:cNvSpPr txBox="1">
            <a:spLocks noGrp="1"/>
          </p:cNvSpPr>
          <p:nvPr>
            <p:ph type="body" idx="2"/>
          </p:nvPr>
        </p:nvSpPr>
        <p:spPr>
          <a:xfrm>
            <a:off x="422025" y="1571700"/>
            <a:ext cx="8399700" cy="1909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a:solidFill>
                  <a:schemeClr val="dk1"/>
                </a:solidFill>
              </a:rPr>
              <a:t>It is the error sum of squares (ESS)</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Let x</a:t>
            </a:r>
            <a:r>
              <a:rPr lang="en-GB" b="1" baseline="-25000">
                <a:solidFill>
                  <a:schemeClr val="dk1"/>
                </a:solidFill>
              </a:rPr>
              <a:t>i</a:t>
            </a:r>
            <a:r>
              <a:rPr lang="en-GB" sz="1500" b="1" baseline="-25000">
                <a:solidFill>
                  <a:schemeClr val="dk1"/>
                </a:solidFill>
              </a:rPr>
              <a:t>.</a:t>
            </a:r>
            <a:r>
              <a:rPr lang="en-GB">
                <a:solidFill>
                  <a:schemeClr val="dk1"/>
                </a:solidFill>
              </a:rPr>
              <a:t> be the observations in the i</a:t>
            </a:r>
            <a:r>
              <a:rPr lang="en-GB" baseline="30000">
                <a:solidFill>
                  <a:schemeClr val="dk1"/>
                </a:solidFill>
              </a:rPr>
              <a:t>th</a:t>
            </a:r>
            <a:r>
              <a:rPr lang="en-GB">
                <a:solidFill>
                  <a:schemeClr val="dk1"/>
                </a:solidFill>
              </a:rPr>
              <a:t> treatment and      is the mean over j</a:t>
            </a:r>
            <a:r>
              <a:rPr lang="en-GB" baseline="30000">
                <a:solidFill>
                  <a:schemeClr val="dk1"/>
                </a:solidFill>
              </a:rPr>
              <a:t>th</a:t>
            </a:r>
            <a:r>
              <a:rPr lang="en-GB">
                <a:solidFill>
                  <a:schemeClr val="dk1"/>
                </a:solidFill>
              </a:rPr>
              <a:t> row</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    is the grand mean,  i.e. the mean of all observations </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The error sum of squares is given by</a:t>
            </a:r>
            <a:endParaRPr>
              <a:solidFill>
                <a:schemeClr val="dk1"/>
              </a:solidFill>
            </a:endParaRPr>
          </a:p>
          <a:p>
            <a:pPr marL="0" lvl="0" indent="0" algn="l" rtl="0">
              <a:lnSpc>
                <a:spcPct val="100000"/>
              </a:lnSpc>
              <a:spcBef>
                <a:spcPts val="2000"/>
              </a:spcBef>
              <a:spcAft>
                <a:spcPts val="2000"/>
              </a:spcAft>
              <a:buNone/>
            </a:pPr>
            <a:endParaRPr sz="1400">
              <a:solidFill>
                <a:srgbClr val="25AAE2"/>
              </a:solidFill>
            </a:endParaRPr>
          </a:p>
        </p:txBody>
      </p:sp>
      <p:pic>
        <p:nvPicPr>
          <p:cNvPr id="569" name="Google Shape;569;p74" descr="\bar x_{.j}" title="MathEquation,#000000"/>
          <p:cNvPicPr preferRelativeResize="0"/>
          <p:nvPr/>
        </p:nvPicPr>
        <p:blipFill>
          <a:blip r:embed="rId3">
            <a:alphaModFix/>
          </a:blip>
          <a:stretch>
            <a:fillRect/>
          </a:stretch>
        </p:blipFill>
        <p:spPr>
          <a:xfrm>
            <a:off x="5545500" y="2209975"/>
            <a:ext cx="201758" cy="177799"/>
          </a:xfrm>
          <a:prstGeom prst="rect">
            <a:avLst/>
          </a:prstGeom>
          <a:noFill/>
          <a:ln>
            <a:noFill/>
          </a:ln>
        </p:spPr>
      </p:pic>
      <p:pic>
        <p:nvPicPr>
          <p:cNvPr id="570" name="Google Shape;570;p74" descr="\bar x_{..}" title="MathEquation,#000000"/>
          <p:cNvPicPr preferRelativeResize="0"/>
          <p:nvPr/>
        </p:nvPicPr>
        <p:blipFill>
          <a:blip r:embed="rId4">
            <a:alphaModFix/>
          </a:blip>
          <a:stretch>
            <a:fillRect/>
          </a:stretch>
        </p:blipFill>
        <p:spPr>
          <a:xfrm>
            <a:off x="960000" y="2690095"/>
            <a:ext cx="210104" cy="177801"/>
          </a:xfrm>
          <a:prstGeom prst="rect">
            <a:avLst/>
          </a:prstGeom>
          <a:noFill/>
          <a:ln>
            <a:noFill/>
          </a:ln>
        </p:spPr>
      </p:pic>
      <p:pic>
        <p:nvPicPr>
          <p:cNvPr id="571" name="Google Shape;571;p74" descr="ESS = \sum_i^t \sum_j^{n_i} (x_{ij} - \bar x_{i.})^2" title="MathEquation,#000000"/>
          <p:cNvPicPr preferRelativeResize="0"/>
          <p:nvPr/>
        </p:nvPicPr>
        <p:blipFill>
          <a:blip r:embed="rId5">
            <a:alphaModFix/>
          </a:blip>
          <a:stretch>
            <a:fillRect/>
          </a:stretch>
        </p:blipFill>
        <p:spPr>
          <a:xfrm>
            <a:off x="3153018" y="3580025"/>
            <a:ext cx="2822222" cy="381000"/>
          </a:xfrm>
          <a:prstGeom prst="rect">
            <a:avLst/>
          </a:prstGeom>
          <a:noFill/>
          <a:ln>
            <a:noFill/>
          </a:ln>
        </p:spPr>
      </p:pic>
      <p:sp>
        <p:nvSpPr>
          <p:cNvPr id="572" name="Google Shape;572;p74"/>
          <p:cNvSpPr txBox="1"/>
          <p:nvPr/>
        </p:nvSpPr>
        <p:spPr>
          <a:xfrm>
            <a:off x="2233475" y="4377725"/>
            <a:ext cx="15852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Summation over all treatments</a:t>
            </a:r>
            <a:endParaRPr sz="1200">
              <a:solidFill>
                <a:srgbClr val="25AAE2"/>
              </a:solidFill>
              <a:latin typeface="Avenir"/>
              <a:ea typeface="Avenir"/>
              <a:cs typeface="Avenir"/>
              <a:sym typeface="Avenir"/>
            </a:endParaRPr>
          </a:p>
        </p:txBody>
      </p:sp>
      <p:sp>
        <p:nvSpPr>
          <p:cNvPr id="573" name="Google Shape;573;p74"/>
          <p:cNvSpPr txBox="1"/>
          <p:nvPr/>
        </p:nvSpPr>
        <p:spPr>
          <a:xfrm>
            <a:off x="4831975" y="4327925"/>
            <a:ext cx="2178300" cy="6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Summation over all observation in the treatment</a:t>
            </a:r>
            <a:endParaRPr sz="1200">
              <a:solidFill>
                <a:srgbClr val="25AAE2"/>
              </a:solidFill>
              <a:latin typeface="Avenir"/>
              <a:ea typeface="Avenir"/>
              <a:cs typeface="Avenir"/>
              <a:sym typeface="Avenir"/>
            </a:endParaRPr>
          </a:p>
        </p:txBody>
      </p:sp>
      <p:cxnSp>
        <p:nvCxnSpPr>
          <p:cNvPr id="574" name="Google Shape;574;p74"/>
          <p:cNvCxnSpPr>
            <a:stCxn id="572" idx="3"/>
          </p:cNvCxnSpPr>
          <p:nvPr/>
        </p:nvCxnSpPr>
        <p:spPr>
          <a:xfrm rot="10800000" flipH="1">
            <a:off x="3818675" y="4020875"/>
            <a:ext cx="304500" cy="614100"/>
          </a:xfrm>
          <a:prstGeom prst="bentConnector2">
            <a:avLst/>
          </a:prstGeom>
          <a:noFill/>
          <a:ln w="9525" cap="flat" cmpd="sng">
            <a:solidFill>
              <a:srgbClr val="25AAE2"/>
            </a:solidFill>
            <a:prstDash val="solid"/>
            <a:round/>
            <a:headEnd type="none" w="med" len="med"/>
            <a:tailEnd type="triangle" w="med" len="med"/>
          </a:ln>
        </p:spPr>
      </p:cxnSp>
      <p:cxnSp>
        <p:nvCxnSpPr>
          <p:cNvPr id="575" name="Google Shape;575;p74"/>
          <p:cNvCxnSpPr>
            <a:stCxn id="573" idx="1"/>
          </p:cNvCxnSpPr>
          <p:nvPr/>
        </p:nvCxnSpPr>
        <p:spPr>
          <a:xfrm rot="10800000">
            <a:off x="4527475" y="4020875"/>
            <a:ext cx="304500" cy="614100"/>
          </a:xfrm>
          <a:prstGeom prst="bentConnector2">
            <a:avLst/>
          </a:prstGeom>
          <a:noFill/>
          <a:ln w="9525" cap="flat" cmpd="sng">
            <a:solidFill>
              <a:srgbClr val="25AAE2"/>
            </a:solidFill>
            <a:prstDash val="solid"/>
            <a:round/>
            <a:headEnd type="none" w="med" len="med"/>
            <a:tailEnd type="triangle" w="med" len="med"/>
          </a:ln>
        </p:spPr>
      </p:cxnSp>
    </p:spTree>
    <p:extLst>
      <p:ext uri="{BB962C8B-B14F-4D97-AF65-F5344CB8AC3E}">
        <p14:creationId xmlns:p14="http://schemas.microsoft.com/office/powerpoint/2010/main" val="22552189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5"/>
          <p:cNvSpPr txBox="1">
            <a:spLocks noGrp="1"/>
          </p:cNvSpPr>
          <p:nvPr>
            <p:ph type="body" idx="2"/>
          </p:nvPr>
        </p:nvSpPr>
        <p:spPr>
          <a:xfrm>
            <a:off x="464025" y="2271000"/>
            <a:ext cx="8406900" cy="60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t>During problem solving, the error sum of squares is obtained as:</a:t>
            </a:r>
            <a:endParaRPr/>
          </a:p>
          <a:p>
            <a:pPr marL="457200" lvl="0" indent="0" algn="l" rtl="0">
              <a:spcBef>
                <a:spcPts val="2000"/>
              </a:spcBef>
              <a:spcAft>
                <a:spcPts val="1600"/>
              </a:spcAft>
              <a:buNone/>
            </a:pPr>
            <a:endParaRPr/>
          </a:p>
        </p:txBody>
      </p:sp>
      <p:sp>
        <p:nvSpPr>
          <p:cNvPr id="581" name="Google Shape;581;p75"/>
          <p:cNvSpPr txBox="1">
            <a:spLocks noGrp="1"/>
          </p:cNvSpPr>
          <p:nvPr>
            <p:ph type="subTitle" idx="1"/>
          </p:nvPr>
        </p:nvSpPr>
        <p:spPr>
          <a:xfrm>
            <a:off x="422025" y="974925"/>
            <a:ext cx="5341200" cy="47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Error sum of squares</a:t>
            </a:r>
            <a:endParaRPr/>
          </a:p>
        </p:txBody>
      </p:sp>
      <p:pic>
        <p:nvPicPr>
          <p:cNvPr id="582" name="Google Shape;582;p75" descr="&quot;ESS&quot; = &quot;TSS&quot; - &quot;TrSS&quot;" title="MathEquation,#000000"/>
          <p:cNvPicPr preferRelativeResize="0"/>
          <p:nvPr/>
        </p:nvPicPr>
        <p:blipFill>
          <a:blip r:embed="rId3">
            <a:alphaModFix/>
          </a:blip>
          <a:stretch>
            <a:fillRect/>
          </a:stretch>
        </p:blipFill>
        <p:spPr>
          <a:xfrm>
            <a:off x="3511675" y="2872500"/>
            <a:ext cx="2120650" cy="334000"/>
          </a:xfrm>
          <a:prstGeom prst="rect">
            <a:avLst/>
          </a:prstGeom>
          <a:noFill/>
          <a:ln>
            <a:noFill/>
          </a:ln>
        </p:spPr>
      </p:pic>
    </p:spTree>
    <p:extLst>
      <p:ext uri="{BB962C8B-B14F-4D97-AF65-F5344CB8AC3E}">
        <p14:creationId xmlns:p14="http://schemas.microsoft.com/office/powerpoint/2010/main" val="16511817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way ANOVA</a:t>
            </a:r>
            <a:endParaRPr/>
          </a:p>
        </p:txBody>
      </p:sp>
      <p:sp>
        <p:nvSpPr>
          <p:cNvPr id="588" name="Google Shape;588;p76"/>
          <p:cNvSpPr txBox="1">
            <a:spLocks noGrp="1"/>
          </p:cNvSpPr>
          <p:nvPr>
            <p:ph type="body" idx="2"/>
          </p:nvPr>
        </p:nvSpPr>
        <p:spPr>
          <a:xfrm>
            <a:off x="422025" y="1571700"/>
            <a:ext cx="8399700" cy="3339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solidFill>
                  <a:schemeClr val="dk1"/>
                </a:solidFill>
              </a:rPr>
              <a:t>The test statistic is given by</a:t>
            </a:r>
            <a:endParaRPr>
              <a:solidFill>
                <a:schemeClr val="dk1"/>
              </a:solidFill>
            </a:endParaRPr>
          </a:p>
          <a:p>
            <a:pPr marL="0" lvl="0" indent="0" algn="l" rtl="0">
              <a:lnSpc>
                <a:spcPct val="150000"/>
              </a:lnSpc>
              <a:spcBef>
                <a:spcPts val="2000"/>
              </a:spcBef>
              <a:spcAft>
                <a:spcPts val="0"/>
              </a:spcAft>
              <a:buNone/>
            </a:pPr>
            <a:endParaRPr>
              <a:solidFill>
                <a:schemeClr val="dk1"/>
              </a:solidFill>
            </a:endParaRPr>
          </a:p>
          <a:p>
            <a:pPr marL="0" lvl="0" indent="0" algn="l" rtl="0">
              <a:lnSpc>
                <a:spcPct val="100000"/>
              </a:lnSpc>
              <a:spcBef>
                <a:spcPts val="2000"/>
              </a:spcBef>
              <a:spcAft>
                <a:spcPts val="0"/>
              </a:spcAft>
              <a:buNone/>
            </a:pPr>
            <a:endParaRPr>
              <a:solidFill>
                <a:schemeClr val="dk1"/>
              </a:solidFill>
            </a:endParaRPr>
          </a:p>
          <a:p>
            <a:pPr marL="0" lvl="0" indent="0" algn="l" rtl="0">
              <a:lnSpc>
                <a:spcPct val="100000"/>
              </a:lnSpc>
              <a:spcBef>
                <a:spcPts val="4000"/>
              </a:spcBef>
              <a:spcAft>
                <a:spcPts val="0"/>
              </a:spcAft>
              <a:buNone/>
            </a:pPr>
            <a:endParaRPr>
              <a:solidFill>
                <a:schemeClr val="dk1"/>
              </a:solidFill>
            </a:endParaRPr>
          </a:p>
          <a:p>
            <a:pPr marL="457200" lvl="0" indent="-330200" algn="l" rtl="0">
              <a:lnSpc>
                <a:spcPct val="100000"/>
              </a:lnSpc>
              <a:spcBef>
                <a:spcPts val="4000"/>
              </a:spcBef>
              <a:spcAft>
                <a:spcPts val="0"/>
              </a:spcAft>
              <a:buClr>
                <a:schemeClr val="dk1"/>
              </a:buClr>
              <a:buSzPts val="1600"/>
              <a:buChar char="●"/>
            </a:pPr>
            <a:r>
              <a:rPr lang="en-GB">
                <a:solidFill>
                  <a:schemeClr val="dk1"/>
                </a:solidFill>
              </a:rPr>
              <a:t>Under H</a:t>
            </a:r>
            <a:r>
              <a:rPr lang="en-GB" baseline="-25000">
                <a:solidFill>
                  <a:schemeClr val="dk1"/>
                </a:solidFill>
              </a:rPr>
              <a:t>0</a:t>
            </a:r>
            <a:r>
              <a:rPr lang="en-GB">
                <a:solidFill>
                  <a:schemeClr val="dk1"/>
                </a:solidFill>
              </a:rPr>
              <a:t>, the test statistic follows F-distribution with (df</a:t>
            </a:r>
            <a:r>
              <a:rPr lang="en-GB" baseline="-25000">
                <a:solidFill>
                  <a:schemeClr val="dk1"/>
                </a:solidFill>
              </a:rPr>
              <a:t>Tr</a:t>
            </a:r>
            <a:r>
              <a:rPr lang="en-GB">
                <a:solidFill>
                  <a:schemeClr val="dk1"/>
                </a:solidFill>
              </a:rPr>
              <a:t>, df</a:t>
            </a:r>
            <a:r>
              <a:rPr lang="en-GB" baseline="-25000">
                <a:solidFill>
                  <a:schemeClr val="dk1"/>
                </a:solidFill>
              </a:rPr>
              <a:t>e</a:t>
            </a:r>
            <a:r>
              <a:rPr lang="en-GB">
                <a:solidFill>
                  <a:schemeClr val="dk1"/>
                </a:solidFill>
              </a:rPr>
              <a:t>) degrees of freedom</a:t>
            </a:r>
            <a:endParaRPr>
              <a:solidFill>
                <a:schemeClr val="dk1"/>
              </a:solidFill>
            </a:endParaRPr>
          </a:p>
          <a:p>
            <a:pPr marL="0" lvl="0" indent="0" algn="l" rtl="0">
              <a:lnSpc>
                <a:spcPct val="100000"/>
              </a:lnSpc>
              <a:spcBef>
                <a:spcPts val="4000"/>
              </a:spcBef>
              <a:spcAft>
                <a:spcPts val="2000"/>
              </a:spcAft>
              <a:buNone/>
            </a:pPr>
            <a:endParaRPr sz="1800"/>
          </a:p>
        </p:txBody>
      </p:sp>
      <p:grpSp>
        <p:nvGrpSpPr>
          <p:cNvPr id="589" name="Google Shape;589;p76"/>
          <p:cNvGrpSpPr/>
          <p:nvPr/>
        </p:nvGrpSpPr>
        <p:grpSpPr>
          <a:xfrm>
            <a:off x="2070054" y="2026175"/>
            <a:ext cx="6358121" cy="1344475"/>
            <a:chOff x="2070054" y="2026175"/>
            <a:chExt cx="6358121" cy="1344475"/>
          </a:xfrm>
        </p:grpSpPr>
        <p:pic>
          <p:nvPicPr>
            <p:cNvPr id="590" name="Google Shape;590;p76" descr="&quot;F-ratio&quot; = &quot;MTrSS&quot;/&quot;MESS&quot; = s_t^2/s_e^2&#10;&#10;" title="MathEquation,#000000"/>
            <p:cNvPicPr preferRelativeResize="0"/>
            <p:nvPr/>
          </p:nvPicPr>
          <p:blipFill rotWithShape="1">
            <a:blip r:embed="rId3">
              <a:alphaModFix/>
            </a:blip>
            <a:srcRect r="57301"/>
            <a:stretch/>
          </p:blipFill>
          <p:spPr>
            <a:xfrm>
              <a:off x="2070054" y="2534075"/>
              <a:ext cx="890450" cy="495300"/>
            </a:xfrm>
            <a:prstGeom prst="rect">
              <a:avLst/>
            </a:prstGeom>
            <a:noFill/>
            <a:ln>
              <a:noFill/>
            </a:ln>
          </p:spPr>
        </p:pic>
        <p:pic>
          <p:nvPicPr>
            <p:cNvPr id="591" name="Google Shape;591;p76" descr="\frac{\frac{TrSS}{df_{Tr}}}{\frac{ESS}{df_{e}}}&#10;&#10;" title="MathEquation,#000000"/>
            <p:cNvPicPr preferRelativeResize="0"/>
            <p:nvPr/>
          </p:nvPicPr>
          <p:blipFill>
            <a:blip r:embed="rId4">
              <a:alphaModFix/>
            </a:blip>
            <a:stretch>
              <a:fillRect/>
            </a:stretch>
          </p:blipFill>
          <p:spPr>
            <a:xfrm>
              <a:off x="3063756" y="2299181"/>
              <a:ext cx="696350" cy="1054100"/>
            </a:xfrm>
            <a:prstGeom prst="rect">
              <a:avLst/>
            </a:prstGeom>
            <a:noFill/>
            <a:ln>
              <a:noFill/>
            </a:ln>
          </p:spPr>
        </p:pic>
        <p:pic>
          <p:nvPicPr>
            <p:cNvPr id="592" name="Google Shape;592;p76" descr="&quot;F-ratio&quot; = &quot;MTrSS&quot;/&quot;MESS&quot; = s_t^2/s_e^2&#10;&#10;" title="MathEquation,#000000"/>
            <p:cNvPicPr preferRelativeResize="0"/>
            <p:nvPr/>
          </p:nvPicPr>
          <p:blipFill rotWithShape="1">
            <a:blip r:embed="rId3">
              <a:alphaModFix/>
            </a:blip>
            <a:srcRect l="31789" r="25512"/>
            <a:stretch/>
          </p:blipFill>
          <p:spPr>
            <a:xfrm>
              <a:off x="3863355" y="2534075"/>
              <a:ext cx="890450" cy="495300"/>
            </a:xfrm>
            <a:prstGeom prst="rect">
              <a:avLst/>
            </a:prstGeom>
            <a:noFill/>
            <a:ln>
              <a:noFill/>
            </a:ln>
          </p:spPr>
        </p:pic>
        <p:cxnSp>
          <p:nvCxnSpPr>
            <p:cNvPr id="593" name="Google Shape;593;p76"/>
            <p:cNvCxnSpPr>
              <a:stCxn id="592" idx="0"/>
              <a:endCxn id="594" idx="1"/>
            </p:cNvCxnSpPr>
            <p:nvPr/>
          </p:nvCxnSpPr>
          <p:spPr>
            <a:xfrm rot="-5400000">
              <a:off x="4780780" y="1690475"/>
              <a:ext cx="371400" cy="1315800"/>
            </a:xfrm>
            <a:prstGeom prst="bentConnector2">
              <a:avLst/>
            </a:prstGeom>
            <a:noFill/>
            <a:ln w="9525" cap="flat" cmpd="sng">
              <a:solidFill>
                <a:srgbClr val="25AAE2"/>
              </a:solidFill>
              <a:prstDash val="solid"/>
              <a:round/>
              <a:headEnd type="triangle" w="med" len="med"/>
              <a:tailEnd type="none" w="med" len="med"/>
            </a:ln>
          </p:spPr>
        </p:cxnSp>
        <p:sp>
          <p:nvSpPr>
            <p:cNvPr id="594" name="Google Shape;594;p76"/>
            <p:cNvSpPr txBox="1"/>
            <p:nvPr/>
          </p:nvSpPr>
          <p:spPr>
            <a:xfrm>
              <a:off x="5624500" y="2026175"/>
              <a:ext cx="2771400" cy="27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25AAE2"/>
                  </a:solidFill>
                  <a:latin typeface="Avenir"/>
                  <a:ea typeface="Avenir"/>
                  <a:cs typeface="Avenir"/>
                  <a:sym typeface="Avenir"/>
                </a:rPr>
                <a:t>Mean Treatment Sum of Squares</a:t>
              </a:r>
              <a:endParaRPr>
                <a:solidFill>
                  <a:srgbClr val="25AAE2"/>
                </a:solidFill>
                <a:latin typeface="Avenir"/>
                <a:ea typeface="Avenir"/>
                <a:cs typeface="Avenir"/>
                <a:sym typeface="Avenir"/>
              </a:endParaRPr>
            </a:p>
          </p:txBody>
        </p:sp>
        <p:sp>
          <p:nvSpPr>
            <p:cNvPr id="595" name="Google Shape;595;p76"/>
            <p:cNvSpPr txBox="1"/>
            <p:nvPr/>
          </p:nvSpPr>
          <p:spPr>
            <a:xfrm>
              <a:off x="5656775" y="3097650"/>
              <a:ext cx="2771400" cy="27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25AAE2"/>
                  </a:solidFill>
                  <a:latin typeface="Avenir"/>
                  <a:ea typeface="Avenir"/>
                  <a:cs typeface="Avenir"/>
                  <a:sym typeface="Avenir"/>
                </a:rPr>
                <a:t>Mean Error Sum of Squares</a:t>
              </a:r>
              <a:endParaRPr>
                <a:solidFill>
                  <a:srgbClr val="25AAE2"/>
                </a:solidFill>
                <a:latin typeface="Avenir"/>
                <a:ea typeface="Avenir"/>
                <a:cs typeface="Avenir"/>
                <a:sym typeface="Avenir"/>
              </a:endParaRPr>
            </a:p>
          </p:txBody>
        </p:sp>
        <p:cxnSp>
          <p:nvCxnSpPr>
            <p:cNvPr id="596" name="Google Shape;596;p76"/>
            <p:cNvCxnSpPr>
              <a:stCxn id="592" idx="2"/>
              <a:endCxn id="595" idx="1"/>
            </p:cNvCxnSpPr>
            <p:nvPr/>
          </p:nvCxnSpPr>
          <p:spPr>
            <a:xfrm rot="-5400000" flipH="1">
              <a:off x="4880230" y="2457725"/>
              <a:ext cx="204900" cy="1348200"/>
            </a:xfrm>
            <a:prstGeom prst="bentConnector2">
              <a:avLst/>
            </a:prstGeom>
            <a:noFill/>
            <a:ln w="9525" cap="flat" cmpd="sng">
              <a:solidFill>
                <a:srgbClr val="25AAE2"/>
              </a:solidFill>
              <a:prstDash val="solid"/>
              <a:round/>
              <a:headEnd type="triangle" w="med" len="med"/>
              <a:tailEnd type="none" w="med" len="med"/>
            </a:ln>
          </p:spPr>
        </p:cxnSp>
      </p:grpSp>
    </p:spTree>
    <p:extLst>
      <p:ext uri="{BB962C8B-B14F-4D97-AF65-F5344CB8AC3E}">
        <p14:creationId xmlns:p14="http://schemas.microsoft.com/office/powerpoint/2010/main" val="9838108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way ANOVA</a:t>
            </a:r>
            <a:endParaRPr/>
          </a:p>
        </p:txBody>
      </p:sp>
      <p:sp>
        <p:nvSpPr>
          <p:cNvPr id="602" name="Google Shape;602;p77"/>
          <p:cNvSpPr txBox="1">
            <a:spLocks noGrp="1"/>
          </p:cNvSpPr>
          <p:nvPr>
            <p:ph type="body" idx="2"/>
          </p:nvPr>
        </p:nvSpPr>
        <p:spPr>
          <a:xfrm>
            <a:off x="422025" y="1571700"/>
            <a:ext cx="8399700" cy="76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2000"/>
              </a:spcAft>
              <a:buNone/>
            </a:pPr>
            <a:r>
              <a:rPr lang="en-GB">
                <a:solidFill>
                  <a:schemeClr val="dk1"/>
                </a:solidFill>
              </a:rPr>
              <a:t>Decision Rule: If F</a:t>
            </a:r>
            <a:r>
              <a:rPr lang="en-GB" baseline="-25000">
                <a:solidFill>
                  <a:schemeClr val="dk1"/>
                </a:solidFill>
              </a:rPr>
              <a:t>cal</a:t>
            </a:r>
            <a:r>
              <a:rPr lang="en-GB">
                <a:solidFill>
                  <a:schemeClr val="dk1"/>
                </a:solidFill>
              </a:rPr>
              <a:t> ≥ F</a:t>
            </a:r>
            <a:r>
              <a:rPr lang="en-GB" baseline="-25000">
                <a:solidFill>
                  <a:schemeClr val="dk1"/>
                </a:solidFill>
              </a:rPr>
              <a:t>(t-1,N-t),α</a:t>
            </a:r>
            <a:r>
              <a:rPr lang="en-GB">
                <a:solidFill>
                  <a:schemeClr val="dk1"/>
                </a:solidFill>
              </a:rPr>
              <a:t> then we reject H</a:t>
            </a:r>
            <a:r>
              <a:rPr lang="en-GB" baseline="-25000">
                <a:solidFill>
                  <a:schemeClr val="dk1"/>
                </a:solidFill>
              </a:rPr>
              <a:t>0</a:t>
            </a:r>
            <a:r>
              <a:rPr lang="en-GB">
                <a:solidFill>
                  <a:schemeClr val="dk1"/>
                </a:solidFill>
              </a:rPr>
              <a:t> at α% level of significance</a:t>
            </a:r>
            <a:endParaRPr sz="1800"/>
          </a:p>
        </p:txBody>
      </p:sp>
      <p:pic>
        <p:nvPicPr>
          <p:cNvPr id="603" name="Google Shape;603;p77"/>
          <p:cNvPicPr preferRelativeResize="0"/>
          <p:nvPr/>
        </p:nvPicPr>
        <p:blipFill>
          <a:blip r:embed="rId3">
            <a:alphaModFix/>
          </a:blip>
          <a:stretch>
            <a:fillRect/>
          </a:stretch>
        </p:blipFill>
        <p:spPr>
          <a:xfrm>
            <a:off x="2378050" y="2115625"/>
            <a:ext cx="3160496" cy="2497500"/>
          </a:xfrm>
          <a:prstGeom prst="rect">
            <a:avLst/>
          </a:prstGeom>
          <a:noFill/>
          <a:ln>
            <a:noFill/>
          </a:ln>
        </p:spPr>
      </p:pic>
      <p:pic>
        <p:nvPicPr>
          <p:cNvPr id="604" name="Google Shape;604;p77"/>
          <p:cNvPicPr preferRelativeResize="0"/>
          <p:nvPr/>
        </p:nvPicPr>
        <p:blipFill>
          <a:blip r:embed="rId4">
            <a:alphaModFix/>
          </a:blip>
          <a:stretch>
            <a:fillRect/>
          </a:stretch>
        </p:blipFill>
        <p:spPr>
          <a:xfrm>
            <a:off x="3844950" y="3543675"/>
            <a:ext cx="788825" cy="397725"/>
          </a:xfrm>
          <a:prstGeom prst="rect">
            <a:avLst/>
          </a:prstGeom>
          <a:noFill/>
          <a:ln>
            <a:noFill/>
          </a:ln>
        </p:spPr>
      </p:pic>
      <p:sp>
        <p:nvSpPr>
          <p:cNvPr id="605" name="Google Shape;605;p77"/>
          <p:cNvSpPr txBox="1"/>
          <p:nvPr/>
        </p:nvSpPr>
        <p:spPr>
          <a:xfrm>
            <a:off x="3422425" y="4524750"/>
            <a:ext cx="8715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2000"/>
              </a:spcAft>
              <a:buClr>
                <a:schemeClr val="dk1"/>
              </a:buClr>
              <a:buSzPts val="1100"/>
              <a:buFont typeface="Arial"/>
              <a:buNone/>
            </a:pPr>
            <a:r>
              <a:rPr lang="en-GB" sz="1300">
                <a:solidFill>
                  <a:schemeClr val="dk1"/>
                </a:solidFill>
                <a:latin typeface="Avenir"/>
                <a:ea typeface="Avenir"/>
                <a:cs typeface="Avenir"/>
                <a:sym typeface="Avenir"/>
              </a:rPr>
              <a:t>F</a:t>
            </a:r>
            <a:r>
              <a:rPr lang="en-GB" sz="1300" baseline="-25000">
                <a:solidFill>
                  <a:schemeClr val="dk1"/>
                </a:solidFill>
                <a:latin typeface="Avenir"/>
                <a:ea typeface="Avenir"/>
                <a:cs typeface="Avenir"/>
                <a:sym typeface="Avenir"/>
              </a:rPr>
              <a:t>(t-1,N-t),α</a:t>
            </a:r>
            <a:endParaRPr sz="1300">
              <a:latin typeface="Avenir"/>
              <a:ea typeface="Avenir"/>
              <a:cs typeface="Avenir"/>
              <a:sym typeface="Avenir"/>
            </a:endParaRPr>
          </a:p>
        </p:txBody>
      </p:sp>
    </p:spTree>
    <p:extLst>
      <p:ext uri="{BB962C8B-B14F-4D97-AF65-F5344CB8AC3E}">
        <p14:creationId xmlns:p14="http://schemas.microsoft.com/office/powerpoint/2010/main" val="28410913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way ANOVA</a:t>
            </a:r>
            <a:endParaRPr/>
          </a:p>
        </p:txBody>
      </p:sp>
      <p:sp>
        <p:nvSpPr>
          <p:cNvPr id="611" name="Google Shape;611;p78"/>
          <p:cNvSpPr txBox="1">
            <a:spLocks noGrp="1"/>
          </p:cNvSpPr>
          <p:nvPr>
            <p:ph type="body" idx="2"/>
          </p:nvPr>
        </p:nvSpPr>
        <p:spPr>
          <a:xfrm>
            <a:off x="422025" y="1571700"/>
            <a:ext cx="8399700" cy="486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To ease the entire computational process, an ANOVA table is prepared as follows: </a:t>
            </a:r>
            <a:endParaRPr>
              <a:solidFill>
                <a:schemeClr val="dk1"/>
              </a:solidFill>
            </a:endParaRPr>
          </a:p>
          <a:p>
            <a:pPr marL="457200" lvl="0" indent="0" algn="l" rtl="0">
              <a:lnSpc>
                <a:spcPct val="100000"/>
              </a:lnSpc>
              <a:spcBef>
                <a:spcPts val="2000"/>
              </a:spcBef>
              <a:spcAft>
                <a:spcPts val="0"/>
              </a:spcAft>
              <a:buNone/>
            </a:pPr>
            <a:endParaRPr>
              <a:solidFill>
                <a:schemeClr val="dk1"/>
              </a:solidFill>
            </a:endParaRPr>
          </a:p>
          <a:p>
            <a:pPr marL="0" lvl="0" indent="0" algn="l" rtl="0">
              <a:lnSpc>
                <a:spcPct val="100000"/>
              </a:lnSpc>
              <a:spcBef>
                <a:spcPts val="2000"/>
              </a:spcBef>
              <a:spcAft>
                <a:spcPts val="2000"/>
              </a:spcAft>
              <a:buNone/>
            </a:pPr>
            <a:endParaRPr sz="1800"/>
          </a:p>
        </p:txBody>
      </p:sp>
      <p:graphicFrame>
        <p:nvGraphicFramePr>
          <p:cNvPr id="612" name="Google Shape;612;p78"/>
          <p:cNvGraphicFramePr/>
          <p:nvPr/>
        </p:nvGraphicFramePr>
        <p:xfrm>
          <a:off x="859238" y="2257200"/>
          <a:ext cx="3000000" cy="3000000"/>
        </p:xfrm>
        <a:graphic>
          <a:graphicData uri="http://schemas.openxmlformats.org/drawingml/2006/table">
            <a:tbl>
              <a:tblPr>
                <a:noFill/>
              </a:tblPr>
              <a:tblGrid>
                <a:gridCol w="1505050">
                  <a:extLst>
                    <a:ext uri="{9D8B030D-6E8A-4147-A177-3AD203B41FA5}">
                      <a16:colId xmlns:a16="http://schemas.microsoft.com/office/drawing/2014/main" val="20000"/>
                    </a:ext>
                  </a:extLst>
                </a:gridCol>
                <a:gridCol w="1283100">
                  <a:extLst>
                    <a:ext uri="{9D8B030D-6E8A-4147-A177-3AD203B41FA5}">
                      <a16:colId xmlns:a16="http://schemas.microsoft.com/office/drawing/2014/main" val="20001"/>
                    </a:ext>
                  </a:extLst>
                </a:gridCol>
                <a:gridCol w="1727000">
                  <a:extLst>
                    <a:ext uri="{9D8B030D-6E8A-4147-A177-3AD203B41FA5}">
                      <a16:colId xmlns:a16="http://schemas.microsoft.com/office/drawing/2014/main" val="20002"/>
                    </a:ext>
                  </a:extLst>
                </a:gridCol>
                <a:gridCol w="1837975">
                  <a:extLst>
                    <a:ext uri="{9D8B030D-6E8A-4147-A177-3AD203B41FA5}">
                      <a16:colId xmlns:a16="http://schemas.microsoft.com/office/drawing/2014/main" val="20003"/>
                    </a:ext>
                  </a:extLst>
                </a:gridCol>
                <a:gridCol w="1172150">
                  <a:extLst>
                    <a:ext uri="{9D8B030D-6E8A-4147-A177-3AD203B41FA5}">
                      <a16:colId xmlns:a16="http://schemas.microsoft.com/office/drawing/2014/main" val="20004"/>
                    </a:ext>
                  </a:extLst>
                </a:gridCol>
              </a:tblGrid>
              <a:tr h="776725">
                <a:tc>
                  <a:txBody>
                    <a:bodyPr/>
                    <a:lstStyle/>
                    <a:p>
                      <a:pPr marL="0" lvl="0" indent="0" algn="ctr" rtl="0">
                        <a:spcBef>
                          <a:spcPts val="0"/>
                        </a:spcBef>
                        <a:spcAft>
                          <a:spcPts val="0"/>
                        </a:spcAft>
                        <a:buNone/>
                      </a:pPr>
                      <a:r>
                        <a:rPr lang="en-GB" sz="1600">
                          <a:latin typeface="Avenir"/>
                          <a:ea typeface="Avenir"/>
                          <a:cs typeface="Avenir"/>
                          <a:sym typeface="Avenir"/>
                        </a:rPr>
                        <a:t>Source of variation</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sz="1600">
                          <a:latin typeface="Avenir"/>
                          <a:ea typeface="Avenir"/>
                          <a:cs typeface="Avenir"/>
                          <a:sym typeface="Avenir"/>
                        </a:rPr>
                        <a:t>Degrees of freedom</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sz="1600">
                          <a:latin typeface="Avenir"/>
                          <a:ea typeface="Avenir"/>
                          <a:cs typeface="Avenir"/>
                          <a:sym typeface="Avenir"/>
                        </a:rPr>
                        <a:t>Sum of Squares</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sz="1600">
                          <a:latin typeface="Avenir"/>
                          <a:ea typeface="Avenir"/>
                          <a:cs typeface="Avenir"/>
                          <a:sym typeface="Avenir"/>
                        </a:rPr>
                        <a:t>Mean Sum of Squares</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sz="1600">
                          <a:latin typeface="Avenir"/>
                          <a:ea typeface="Avenir"/>
                          <a:cs typeface="Avenir"/>
                          <a:sym typeface="Avenir"/>
                        </a:rPr>
                        <a:t>F-ratio</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93075">
                <a:tc>
                  <a:txBody>
                    <a:bodyPr/>
                    <a:lstStyle/>
                    <a:p>
                      <a:pPr marL="0" lvl="0" indent="0" algn="ctr" rtl="0">
                        <a:spcBef>
                          <a:spcPts val="0"/>
                        </a:spcBef>
                        <a:spcAft>
                          <a:spcPts val="0"/>
                        </a:spcAft>
                        <a:buNone/>
                      </a:pPr>
                      <a:r>
                        <a:rPr lang="en-GB" sz="1600">
                          <a:latin typeface="Avenir"/>
                          <a:ea typeface="Avenir"/>
                          <a:cs typeface="Avenir"/>
                          <a:sym typeface="Avenir"/>
                        </a:rPr>
                        <a:t>Treatment</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600">
                          <a:latin typeface="Avenir"/>
                          <a:ea typeface="Avenir"/>
                          <a:cs typeface="Avenir"/>
                          <a:sym typeface="Avenir"/>
                        </a:rPr>
                        <a:t>t-1</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600">
                          <a:latin typeface="Avenir"/>
                          <a:ea typeface="Avenir"/>
                          <a:cs typeface="Avenir"/>
                          <a:sym typeface="Avenir"/>
                        </a:rPr>
                        <a:t>TrSS</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GB" sz="1600">
                          <a:latin typeface="Avenir"/>
                          <a:ea typeface="Avenir"/>
                          <a:cs typeface="Avenir"/>
                          <a:sym typeface="Avenir"/>
                        </a:rPr>
                        <a:t>s</a:t>
                      </a:r>
                      <a:r>
                        <a:rPr lang="en-GB" sz="1600" baseline="30000">
                          <a:latin typeface="Avenir"/>
                          <a:ea typeface="Avenir"/>
                          <a:cs typeface="Avenir"/>
                          <a:sym typeface="Avenir"/>
                        </a:rPr>
                        <a:t>2</a:t>
                      </a:r>
                      <a:r>
                        <a:rPr lang="en-GB" sz="1600" baseline="-25000">
                          <a:latin typeface="Avenir"/>
                          <a:ea typeface="Avenir"/>
                          <a:cs typeface="Avenir"/>
                          <a:sym typeface="Avenir"/>
                        </a:rPr>
                        <a:t>t</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spcBef>
                          <a:spcPts val="0"/>
                        </a:spcBef>
                        <a:spcAft>
                          <a:spcPts val="0"/>
                        </a:spcAft>
                        <a:buNone/>
                      </a:pP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93075">
                <a:tc>
                  <a:txBody>
                    <a:bodyPr/>
                    <a:lstStyle/>
                    <a:p>
                      <a:pPr marL="0" lvl="0" indent="0" algn="ctr" rtl="0">
                        <a:spcBef>
                          <a:spcPts val="0"/>
                        </a:spcBef>
                        <a:spcAft>
                          <a:spcPts val="0"/>
                        </a:spcAft>
                        <a:buNone/>
                      </a:pPr>
                      <a:r>
                        <a:rPr lang="en-GB" sz="1600">
                          <a:latin typeface="Avenir"/>
                          <a:ea typeface="Avenir"/>
                          <a:cs typeface="Avenir"/>
                          <a:sym typeface="Avenir"/>
                        </a:rPr>
                        <a:t>Error</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600">
                          <a:latin typeface="Avenir"/>
                          <a:ea typeface="Avenir"/>
                          <a:cs typeface="Avenir"/>
                          <a:sym typeface="Avenir"/>
                        </a:rPr>
                        <a:t>N-t</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600">
                          <a:latin typeface="Avenir"/>
                          <a:ea typeface="Avenir"/>
                          <a:cs typeface="Avenir"/>
                          <a:sym typeface="Avenir"/>
                        </a:rPr>
                        <a:t>ESS</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600">
                          <a:latin typeface="Avenir"/>
                          <a:ea typeface="Avenir"/>
                          <a:cs typeface="Avenir"/>
                          <a:sym typeface="Avenir"/>
                        </a:rPr>
                        <a:t>s</a:t>
                      </a:r>
                      <a:r>
                        <a:rPr lang="en-GB" sz="1600" baseline="30000">
                          <a:latin typeface="Avenir"/>
                          <a:ea typeface="Avenir"/>
                          <a:cs typeface="Avenir"/>
                          <a:sym typeface="Avenir"/>
                        </a:rPr>
                        <a:t>2</a:t>
                      </a:r>
                      <a:r>
                        <a:rPr lang="en-GB" sz="1600" baseline="-25000">
                          <a:latin typeface="Avenir"/>
                          <a:ea typeface="Avenir"/>
                          <a:cs typeface="Avenir"/>
                          <a:sym typeface="Avenir"/>
                        </a:rPr>
                        <a:t>e</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493075">
                <a:tc>
                  <a:txBody>
                    <a:bodyPr/>
                    <a:lstStyle/>
                    <a:p>
                      <a:pPr marL="0" lvl="0" indent="0" algn="ctr" rtl="0">
                        <a:spcBef>
                          <a:spcPts val="0"/>
                        </a:spcBef>
                        <a:spcAft>
                          <a:spcPts val="0"/>
                        </a:spcAft>
                        <a:buNone/>
                      </a:pPr>
                      <a:r>
                        <a:rPr lang="en-GB" sz="1600">
                          <a:latin typeface="Avenir"/>
                          <a:ea typeface="Avenir"/>
                          <a:cs typeface="Avenir"/>
                          <a:sym typeface="Avenir"/>
                        </a:rPr>
                        <a:t>Total</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600">
                          <a:latin typeface="Avenir"/>
                          <a:ea typeface="Avenir"/>
                          <a:cs typeface="Avenir"/>
                          <a:sym typeface="Avenir"/>
                        </a:rPr>
                        <a:t>N-1</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600">
                          <a:latin typeface="Avenir"/>
                          <a:ea typeface="Avenir"/>
                          <a:cs typeface="Avenir"/>
                          <a:sym typeface="Avenir"/>
                        </a:rPr>
                        <a:t>TSS</a:t>
                      </a: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2">
                  <a:txBody>
                    <a:bodyPr/>
                    <a:lstStyle/>
                    <a:p>
                      <a:pPr marL="0" lvl="0" indent="0" algn="ctr" rtl="0">
                        <a:spcBef>
                          <a:spcPts val="0"/>
                        </a:spcBef>
                        <a:spcAft>
                          <a:spcPts val="0"/>
                        </a:spcAft>
                        <a:buNone/>
                      </a:pPr>
                      <a:endParaRPr sz="16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613" name="Google Shape;613;p78" descr="&quot;F-ratio&quot; = &quot;MTrSS&quot;/&quot;MESS&quot; = s_t^2/s_e^2&#10;&#10;" title="MathEquation,#000000"/>
          <p:cNvPicPr preferRelativeResize="0"/>
          <p:nvPr/>
        </p:nvPicPr>
        <p:blipFill rotWithShape="1">
          <a:blip r:embed="rId3">
            <a:alphaModFix/>
          </a:blip>
          <a:srcRect l="84825"/>
          <a:stretch/>
        </p:blipFill>
        <p:spPr>
          <a:xfrm>
            <a:off x="7600747" y="3199050"/>
            <a:ext cx="405002" cy="633900"/>
          </a:xfrm>
          <a:prstGeom prst="rect">
            <a:avLst/>
          </a:prstGeom>
          <a:noFill/>
          <a:ln>
            <a:noFill/>
          </a:ln>
        </p:spPr>
      </p:pic>
    </p:spTree>
    <p:extLst>
      <p:ext uri="{BB962C8B-B14F-4D97-AF65-F5344CB8AC3E}">
        <p14:creationId xmlns:p14="http://schemas.microsoft.com/office/powerpoint/2010/main" val="17389896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way ANOVA - procedure</a:t>
            </a:r>
            <a:endParaRPr/>
          </a:p>
        </p:txBody>
      </p:sp>
      <p:sp>
        <p:nvSpPr>
          <p:cNvPr id="619" name="Google Shape;619;p79"/>
          <p:cNvSpPr txBox="1">
            <a:spLocks noGrp="1"/>
          </p:cNvSpPr>
          <p:nvPr>
            <p:ph type="body" idx="2"/>
          </p:nvPr>
        </p:nvSpPr>
        <p:spPr>
          <a:xfrm>
            <a:off x="422025" y="1571700"/>
            <a:ext cx="8399700" cy="32904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rgbClr val="000000"/>
              </a:buClr>
              <a:buSzPts val="1600"/>
              <a:buFont typeface="Avenir"/>
              <a:buAutoNum type="arabicPeriod"/>
            </a:pPr>
            <a:r>
              <a:rPr lang="en-GB"/>
              <a:t>State the hypothesis to be tested </a:t>
            </a:r>
            <a:endParaRPr/>
          </a:p>
          <a:p>
            <a:pPr marL="457200" lvl="0" indent="-330200" algn="just" rtl="0">
              <a:lnSpc>
                <a:spcPct val="100000"/>
              </a:lnSpc>
              <a:spcBef>
                <a:spcPts val="2000"/>
              </a:spcBef>
              <a:spcAft>
                <a:spcPts val="0"/>
              </a:spcAft>
              <a:buClr>
                <a:srgbClr val="000000"/>
              </a:buClr>
              <a:buSzPts val="1600"/>
              <a:buFont typeface="Avenir"/>
              <a:buAutoNum type="arabicPeriod"/>
            </a:pPr>
            <a:r>
              <a:rPr lang="en-GB"/>
              <a:t>Compute the sum of squares</a:t>
            </a:r>
            <a:endParaRPr/>
          </a:p>
          <a:p>
            <a:pPr marL="914400" lvl="1" indent="-317500" algn="just" rtl="0">
              <a:lnSpc>
                <a:spcPct val="100000"/>
              </a:lnSpc>
              <a:spcBef>
                <a:spcPts val="1000"/>
              </a:spcBef>
              <a:spcAft>
                <a:spcPts val="0"/>
              </a:spcAft>
              <a:buClr>
                <a:srgbClr val="000000"/>
              </a:buClr>
              <a:buSzPts val="1400"/>
              <a:buFont typeface="Avenir"/>
              <a:buAutoNum type="alphaLcPeriod"/>
            </a:pPr>
            <a:r>
              <a:rPr lang="en-GB"/>
              <a:t>The total sum of squares, TSS = ∑</a:t>
            </a:r>
            <a:r>
              <a:rPr lang="en-GB" baseline="30000"/>
              <a:t>t</a:t>
            </a:r>
            <a:r>
              <a:rPr lang="en-GB" baseline="-25000"/>
              <a:t>j=1</a:t>
            </a:r>
            <a:r>
              <a:rPr lang="en-GB"/>
              <a:t>∑</a:t>
            </a:r>
            <a:r>
              <a:rPr lang="en-GB" baseline="30000"/>
              <a:t>ni</a:t>
            </a:r>
            <a:r>
              <a:rPr lang="en-GB" baseline="-25000"/>
              <a:t>i=1 </a:t>
            </a:r>
            <a:r>
              <a:rPr lang="en-GB"/>
              <a:t>(x</a:t>
            </a:r>
            <a:r>
              <a:rPr lang="en-GB" baseline="-25000"/>
              <a:t>ij</a:t>
            </a:r>
            <a:r>
              <a:rPr lang="en-GB"/>
              <a:t> - x̄</a:t>
            </a:r>
            <a:r>
              <a:rPr lang="en-GB" baseline="-25000"/>
              <a:t>..</a:t>
            </a:r>
            <a:r>
              <a:rPr lang="en-GB"/>
              <a:t>)</a:t>
            </a:r>
            <a:r>
              <a:rPr lang="en-GB" baseline="30000"/>
              <a:t>2</a:t>
            </a:r>
            <a:r>
              <a:rPr lang="en-GB"/>
              <a:t> </a:t>
            </a:r>
            <a:endParaRPr/>
          </a:p>
          <a:p>
            <a:pPr marL="914400" lvl="1" indent="-317500" algn="just" rtl="0">
              <a:lnSpc>
                <a:spcPct val="100000"/>
              </a:lnSpc>
              <a:spcBef>
                <a:spcPts val="1000"/>
              </a:spcBef>
              <a:spcAft>
                <a:spcPts val="0"/>
              </a:spcAft>
              <a:buClr>
                <a:srgbClr val="000000"/>
              </a:buClr>
              <a:buSzPts val="1400"/>
              <a:buFont typeface="Avenir"/>
              <a:buAutoNum type="alphaLcPeriod"/>
            </a:pPr>
            <a:r>
              <a:rPr lang="en-GB"/>
              <a:t>The treatment sum of squares </a:t>
            </a:r>
            <a:r>
              <a:rPr lang="en-GB">
                <a:solidFill>
                  <a:schemeClr val="dk1"/>
                </a:solidFill>
              </a:rPr>
              <a:t>TrSS = ∑</a:t>
            </a:r>
            <a:r>
              <a:rPr lang="en-GB" baseline="30000">
                <a:solidFill>
                  <a:schemeClr val="dk1"/>
                </a:solidFill>
              </a:rPr>
              <a:t>t</a:t>
            </a:r>
            <a:r>
              <a:rPr lang="en-GB" baseline="-25000">
                <a:solidFill>
                  <a:schemeClr val="dk1"/>
                </a:solidFill>
              </a:rPr>
              <a:t>j=1</a:t>
            </a:r>
            <a:r>
              <a:rPr lang="en-GB">
                <a:solidFill>
                  <a:schemeClr val="dk1"/>
                </a:solidFill>
              </a:rPr>
              <a:t>∑</a:t>
            </a:r>
            <a:r>
              <a:rPr lang="en-GB" baseline="30000">
                <a:solidFill>
                  <a:schemeClr val="dk1"/>
                </a:solidFill>
              </a:rPr>
              <a:t>ni</a:t>
            </a:r>
            <a:r>
              <a:rPr lang="en-GB" baseline="-25000">
                <a:solidFill>
                  <a:schemeClr val="dk1"/>
                </a:solidFill>
              </a:rPr>
              <a:t>i=1</a:t>
            </a:r>
            <a:r>
              <a:rPr lang="en-GB">
                <a:solidFill>
                  <a:schemeClr val="dk1"/>
                </a:solidFill>
              </a:rPr>
              <a:t> n</a:t>
            </a:r>
            <a:r>
              <a:rPr lang="en-GB" baseline="-25000">
                <a:solidFill>
                  <a:schemeClr val="dk1"/>
                </a:solidFill>
              </a:rPr>
              <a:t>i</a:t>
            </a:r>
            <a:r>
              <a:rPr lang="en-GB">
                <a:solidFill>
                  <a:schemeClr val="dk1"/>
                </a:solidFill>
              </a:rPr>
              <a:t>( x</a:t>
            </a:r>
            <a:r>
              <a:rPr lang="en-GB" baseline="-25000">
                <a:solidFill>
                  <a:schemeClr val="dk1"/>
                </a:solidFill>
              </a:rPr>
              <a:t>ij</a:t>
            </a:r>
            <a:r>
              <a:rPr lang="en-GB">
                <a:solidFill>
                  <a:schemeClr val="dk1"/>
                </a:solidFill>
              </a:rPr>
              <a:t> - x̄</a:t>
            </a:r>
            <a:r>
              <a:rPr lang="en-GB" baseline="-25000">
                <a:solidFill>
                  <a:schemeClr val="dk1"/>
                </a:solidFill>
              </a:rPr>
              <a:t>i.</a:t>
            </a:r>
            <a:r>
              <a:rPr lang="en-GB">
                <a:solidFill>
                  <a:schemeClr val="dk1"/>
                </a:solidFill>
              </a:rPr>
              <a:t>)</a:t>
            </a:r>
            <a:r>
              <a:rPr lang="en-GB" baseline="30000">
                <a:solidFill>
                  <a:schemeClr val="dk1"/>
                </a:solidFill>
              </a:rPr>
              <a:t>2</a:t>
            </a:r>
            <a:r>
              <a:rPr lang="en-GB">
                <a:solidFill>
                  <a:schemeClr val="dk1"/>
                </a:solidFill>
              </a:rPr>
              <a:t> </a:t>
            </a:r>
            <a:endParaRPr/>
          </a:p>
          <a:p>
            <a:pPr marL="914400" lvl="1" indent="-317500" algn="just" rtl="0">
              <a:lnSpc>
                <a:spcPct val="100000"/>
              </a:lnSpc>
              <a:spcBef>
                <a:spcPts val="1000"/>
              </a:spcBef>
              <a:spcAft>
                <a:spcPts val="0"/>
              </a:spcAft>
              <a:buClr>
                <a:srgbClr val="000000"/>
              </a:buClr>
              <a:buSzPts val="1400"/>
              <a:buFont typeface="Avenir"/>
              <a:buAutoNum type="alphaLcPeriod"/>
            </a:pPr>
            <a:r>
              <a:rPr lang="en-GB"/>
              <a:t>The Error sum of squares, ESS = TSS - TrSS</a:t>
            </a:r>
            <a:endParaRPr/>
          </a:p>
          <a:p>
            <a:pPr marL="457200" lvl="0" indent="-330200" algn="just" rtl="0">
              <a:lnSpc>
                <a:spcPct val="100000"/>
              </a:lnSpc>
              <a:spcBef>
                <a:spcPts val="2000"/>
              </a:spcBef>
              <a:spcAft>
                <a:spcPts val="0"/>
              </a:spcAft>
              <a:buClr>
                <a:srgbClr val="000000"/>
              </a:buClr>
              <a:buSzPts val="1600"/>
              <a:buFont typeface="Avenir"/>
              <a:buAutoNum type="arabicPeriod"/>
            </a:pPr>
            <a:r>
              <a:rPr lang="en-GB"/>
              <a:t>Compute mean sum of squares </a:t>
            </a:r>
            <a:endParaRPr/>
          </a:p>
          <a:p>
            <a:pPr marL="914400" lvl="1" indent="-317500" algn="just" rtl="0">
              <a:lnSpc>
                <a:spcPct val="100000"/>
              </a:lnSpc>
              <a:spcBef>
                <a:spcPts val="1000"/>
              </a:spcBef>
              <a:spcAft>
                <a:spcPts val="0"/>
              </a:spcAft>
              <a:buClr>
                <a:srgbClr val="000000"/>
              </a:buClr>
              <a:buSzPts val="1400"/>
              <a:buFont typeface="Avenir"/>
              <a:buAutoNum type="alphaLcPeriod"/>
            </a:pPr>
            <a:r>
              <a:rPr lang="en-GB"/>
              <a:t>s</a:t>
            </a:r>
            <a:r>
              <a:rPr lang="en-GB" baseline="30000"/>
              <a:t>2</a:t>
            </a:r>
            <a:r>
              <a:rPr lang="en-GB" baseline="-25000"/>
              <a:t>t</a:t>
            </a:r>
            <a:r>
              <a:rPr lang="en-GB"/>
              <a:t> = Mean group sum of squares (MTrSS) = TrSS/(t-1)</a:t>
            </a:r>
            <a:endParaRPr/>
          </a:p>
          <a:p>
            <a:pPr marL="914400" lvl="1" indent="-317500" algn="just" rtl="0">
              <a:lnSpc>
                <a:spcPct val="100000"/>
              </a:lnSpc>
              <a:spcBef>
                <a:spcPts val="1000"/>
              </a:spcBef>
              <a:spcAft>
                <a:spcPts val="0"/>
              </a:spcAft>
              <a:buClr>
                <a:srgbClr val="000000"/>
              </a:buClr>
              <a:buSzPts val="1400"/>
              <a:buFont typeface="Avenir"/>
              <a:buAutoNum type="alphaLcPeriod"/>
            </a:pPr>
            <a:r>
              <a:rPr lang="en-GB"/>
              <a:t>s</a:t>
            </a:r>
            <a:r>
              <a:rPr lang="en-GB" baseline="30000"/>
              <a:t>2</a:t>
            </a:r>
            <a:r>
              <a:rPr lang="en-GB" baseline="-25000"/>
              <a:t>e</a:t>
            </a:r>
            <a:r>
              <a:rPr lang="en-GB"/>
              <a:t> = Mean error sum of squares (MESS) = ESS/(N-t)</a:t>
            </a:r>
            <a:endParaRPr/>
          </a:p>
          <a:p>
            <a:pPr marL="0" lvl="0" indent="0" algn="l" rtl="0">
              <a:lnSpc>
                <a:spcPct val="100000"/>
              </a:lnSpc>
              <a:spcBef>
                <a:spcPts val="2000"/>
              </a:spcBef>
              <a:spcAft>
                <a:spcPts val="2000"/>
              </a:spcAft>
              <a:buNone/>
            </a:pPr>
            <a:endParaRPr sz="1400"/>
          </a:p>
        </p:txBody>
      </p:sp>
    </p:spTree>
    <p:extLst>
      <p:ext uri="{BB962C8B-B14F-4D97-AF65-F5344CB8AC3E}">
        <p14:creationId xmlns:p14="http://schemas.microsoft.com/office/powerpoint/2010/main" val="2838263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body" idx="2"/>
          </p:nvPr>
        </p:nvSpPr>
        <p:spPr>
          <a:xfrm>
            <a:off x="422025" y="1571700"/>
            <a:ext cx="8406900" cy="2940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solidFill>
                  <a:schemeClr val="dk1"/>
                </a:solidFill>
              </a:rPr>
              <a:t>The </a:t>
            </a:r>
            <a:r>
              <a:rPr lang="en-GB" sz="1600">
                <a:solidFill>
                  <a:srgbClr val="25AAE2"/>
                </a:solidFill>
              </a:rPr>
              <a:t>unbiased estimator</a:t>
            </a:r>
            <a:r>
              <a:rPr lang="en-GB" sz="1600">
                <a:solidFill>
                  <a:schemeClr val="dk1"/>
                </a:solidFill>
              </a:rPr>
              <a:t> of population variance is </a:t>
            </a:r>
            <a:endParaRPr sz="1600">
              <a:solidFill>
                <a:schemeClr val="dk1"/>
              </a:solidFill>
            </a:endParaRPr>
          </a:p>
          <a:p>
            <a:pPr marL="457200" lvl="0" indent="-330200" algn="l" rtl="0">
              <a:spcBef>
                <a:spcPts val="3000"/>
              </a:spcBef>
              <a:spcAft>
                <a:spcPts val="0"/>
              </a:spcAft>
              <a:buClr>
                <a:schemeClr val="dk1"/>
              </a:buClr>
              <a:buSzPts val="1600"/>
              <a:buChar char="●"/>
            </a:pPr>
            <a:r>
              <a:rPr lang="en-GB" sz="1600">
                <a:solidFill>
                  <a:schemeClr val="dk1"/>
                </a:solidFill>
              </a:rPr>
              <a:t>Also                             and                             have the same numerator, thus dividing it by n-1 gives a smaller value which is unbiased  </a:t>
            </a:r>
            <a:endParaRPr sz="1600">
              <a:solidFill>
                <a:schemeClr val="dk1"/>
              </a:solidFill>
            </a:endParaRPr>
          </a:p>
          <a:p>
            <a:pPr marL="457200" lvl="0" indent="-330200" algn="l" rtl="0">
              <a:spcBef>
                <a:spcPts val="3000"/>
              </a:spcBef>
              <a:spcAft>
                <a:spcPts val="3000"/>
              </a:spcAft>
              <a:buClr>
                <a:schemeClr val="dk1"/>
              </a:buClr>
              <a:buSzPts val="1600"/>
              <a:buChar char="●"/>
            </a:pPr>
            <a:r>
              <a:rPr lang="en-GB" sz="1600">
                <a:solidFill>
                  <a:schemeClr val="dk1"/>
                </a:solidFill>
              </a:rPr>
              <a:t>If a sample of size 1 is drawn, say the observation is 475, the mean would be is 475 and there is no variation with just one observation. Thus, the denominator is n-1 is more appropriate </a:t>
            </a:r>
            <a:endParaRPr>
              <a:solidFill>
                <a:schemeClr val="dk1"/>
              </a:solidFill>
            </a:endParaRPr>
          </a:p>
        </p:txBody>
      </p:sp>
      <p:sp>
        <p:nvSpPr>
          <p:cNvPr id="177" name="Google Shape;177;p25"/>
          <p:cNvSpPr txBox="1">
            <a:spLocks noGrp="1"/>
          </p:cNvSpPr>
          <p:nvPr>
            <p:ph type="subTitle" idx="1"/>
          </p:nvPr>
        </p:nvSpPr>
        <p:spPr>
          <a:xfrm>
            <a:off x="422025" y="974925"/>
            <a:ext cx="5341200" cy="47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Why n-1?</a:t>
            </a:r>
            <a:endParaRPr/>
          </a:p>
        </p:txBody>
      </p:sp>
      <p:pic>
        <p:nvPicPr>
          <p:cNvPr id="178" name="Google Shape;178;p25" descr="s^2 ={ n (&quot;sample variance&quot;)}/ (n-1)" title="MathEquation,#000000"/>
          <p:cNvPicPr preferRelativeResize="0"/>
          <p:nvPr/>
        </p:nvPicPr>
        <p:blipFill>
          <a:blip r:embed="rId3">
            <a:alphaModFix/>
          </a:blip>
          <a:stretch>
            <a:fillRect/>
          </a:stretch>
        </p:blipFill>
        <p:spPr>
          <a:xfrm>
            <a:off x="5486075" y="1571700"/>
            <a:ext cx="1589000" cy="373428"/>
          </a:xfrm>
          <a:prstGeom prst="rect">
            <a:avLst/>
          </a:prstGeom>
          <a:noFill/>
          <a:ln>
            <a:noFill/>
          </a:ln>
        </p:spPr>
      </p:pic>
      <p:pic>
        <p:nvPicPr>
          <p:cNvPr id="179" name="Google Shape;179;p25" descr="\sigma^2 = \frac{\sum_{i=1}^n (x_i-\bar x)^2}{n}" title="MathEquation,#000000"/>
          <p:cNvPicPr preferRelativeResize="0"/>
          <p:nvPr/>
        </p:nvPicPr>
        <p:blipFill>
          <a:blip r:embed="rId4">
            <a:alphaModFix/>
          </a:blip>
          <a:stretch>
            <a:fillRect/>
          </a:stretch>
        </p:blipFill>
        <p:spPr>
          <a:xfrm>
            <a:off x="1499125" y="2242924"/>
            <a:ext cx="1415798" cy="373425"/>
          </a:xfrm>
          <a:prstGeom prst="rect">
            <a:avLst/>
          </a:prstGeom>
          <a:noFill/>
          <a:ln>
            <a:noFill/>
          </a:ln>
        </p:spPr>
      </p:pic>
      <p:pic>
        <p:nvPicPr>
          <p:cNvPr id="180" name="Google Shape;180;p25" descr="s^2 = \frac{\sum_{i=1}^n (x_i-\bar x)^2}{n-1}" title="MathEquation,#000000"/>
          <p:cNvPicPr preferRelativeResize="0"/>
          <p:nvPr/>
        </p:nvPicPr>
        <p:blipFill>
          <a:blip r:embed="rId5">
            <a:alphaModFix/>
          </a:blip>
          <a:stretch>
            <a:fillRect/>
          </a:stretch>
        </p:blipFill>
        <p:spPr>
          <a:xfrm>
            <a:off x="3540825" y="2242925"/>
            <a:ext cx="1304524" cy="3734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way ANOVA - procedure</a:t>
            </a:r>
            <a:endParaRPr/>
          </a:p>
        </p:txBody>
      </p:sp>
      <p:sp>
        <p:nvSpPr>
          <p:cNvPr id="625" name="Google Shape;625;p80"/>
          <p:cNvSpPr txBox="1">
            <a:spLocks noGrp="1"/>
          </p:cNvSpPr>
          <p:nvPr>
            <p:ph type="body" idx="2"/>
          </p:nvPr>
        </p:nvSpPr>
        <p:spPr>
          <a:xfrm>
            <a:off x="422025" y="1571700"/>
            <a:ext cx="8399700" cy="27117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rgbClr val="000000"/>
              </a:buClr>
              <a:buSzPts val="1600"/>
              <a:buFont typeface="Avenir"/>
              <a:buAutoNum type="arabicPeriod" startAt="4"/>
            </a:pPr>
            <a:r>
              <a:rPr lang="en-GB"/>
              <a:t>Compute the F-ratio</a:t>
            </a:r>
            <a:endParaRPr/>
          </a:p>
          <a:p>
            <a:pPr marL="0" lvl="0" indent="0" algn="just" rtl="0">
              <a:lnSpc>
                <a:spcPct val="100000"/>
              </a:lnSpc>
              <a:spcBef>
                <a:spcPts val="1000"/>
              </a:spcBef>
              <a:spcAft>
                <a:spcPts val="0"/>
              </a:spcAft>
              <a:buNone/>
            </a:pPr>
            <a:endParaRPr/>
          </a:p>
          <a:p>
            <a:pPr marL="0" lvl="0" indent="0" algn="just" rtl="0">
              <a:lnSpc>
                <a:spcPct val="100000"/>
              </a:lnSpc>
              <a:spcBef>
                <a:spcPts val="1000"/>
              </a:spcBef>
              <a:spcAft>
                <a:spcPts val="0"/>
              </a:spcAft>
              <a:buNone/>
            </a:pPr>
            <a:endParaRPr/>
          </a:p>
          <a:p>
            <a:pPr marL="457200" lvl="0" indent="-330200" algn="just" rtl="0">
              <a:lnSpc>
                <a:spcPct val="100000"/>
              </a:lnSpc>
              <a:spcBef>
                <a:spcPts val="1000"/>
              </a:spcBef>
              <a:spcAft>
                <a:spcPts val="0"/>
              </a:spcAft>
              <a:buClr>
                <a:srgbClr val="000000"/>
              </a:buClr>
              <a:buSzPts val="1600"/>
              <a:buFont typeface="Avenir"/>
              <a:buAutoNum type="arabicPeriod" startAt="4"/>
            </a:pPr>
            <a:r>
              <a:rPr lang="en-GB"/>
              <a:t>Prepare the ANOVA table</a:t>
            </a:r>
            <a:endParaRPr/>
          </a:p>
          <a:p>
            <a:pPr marL="457200" lvl="0" indent="-330200" algn="just" rtl="0">
              <a:lnSpc>
                <a:spcPct val="100000"/>
              </a:lnSpc>
              <a:spcBef>
                <a:spcPts val="2000"/>
              </a:spcBef>
              <a:spcAft>
                <a:spcPts val="0"/>
              </a:spcAft>
              <a:buClr>
                <a:srgbClr val="000000"/>
              </a:buClr>
              <a:buSzPts val="1600"/>
              <a:buFont typeface="Avenir"/>
              <a:buAutoNum type="arabicPeriod" startAt="4"/>
            </a:pPr>
            <a:r>
              <a:rPr lang="en-GB"/>
              <a:t>Write the decision and conclusion accordingly</a:t>
            </a:r>
            <a:endParaRPr/>
          </a:p>
          <a:p>
            <a:pPr marL="0" lvl="0" indent="0" algn="just" rtl="0">
              <a:lnSpc>
                <a:spcPct val="100000"/>
              </a:lnSpc>
              <a:spcBef>
                <a:spcPts val="2000"/>
              </a:spcBef>
              <a:spcAft>
                <a:spcPts val="0"/>
              </a:spcAft>
              <a:buNone/>
            </a:pPr>
            <a:endParaRPr/>
          </a:p>
          <a:p>
            <a:pPr marL="0" lvl="0" indent="0" algn="just" rtl="0">
              <a:lnSpc>
                <a:spcPct val="100000"/>
              </a:lnSpc>
              <a:spcBef>
                <a:spcPts val="1000"/>
              </a:spcBef>
              <a:spcAft>
                <a:spcPts val="0"/>
              </a:spcAft>
              <a:buNone/>
            </a:pPr>
            <a:endParaRPr/>
          </a:p>
          <a:p>
            <a:pPr marL="0" lvl="0" indent="0" algn="just" rtl="0">
              <a:lnSpc>
                <a:spcPct val="100000"/>
              </a:lnSpc>
              <a:spcBef>
                <a:spcPts val="1000"/>
              </a:spcBef>
              <a:spcAft>
                <a:spcPts val="0"/>
              </a:spcAft>
              <a:buNone/>
            </a:pPr>
            <a:endParaRPr>
              <a:solidFill>
                <a:schemeClr val="dk2"/>
              </a:solidFill>
            </a:endParaRPr>
          </a:p>
          <a:p>
            <a:pPr marL="0" lvl="0" indent="0" algn="just" rtl="0">
              <a:lnSpc>
                <a:spcPct val="100000"/>
              </a:lnSpc>
              <a:spcBef>
                <a:spcPts val="1000"/>
              </a:spcBef>
              <a:spcAft>
                <a:spcPts val="0"/>
              </a:spcAft>
              <a:buNone/>
            </a:pPr>
            <a:endParaRPr>
              <a:solidFill>
                <a:schemeClr val="dk2"/>
              </a:solidFill>
            </a:endParaRPr>
          </a:p>
          <a:p>
            <a:pPr marL="0" lvl="0" indent="0" algn="just" rtl="0">
              <a:lnSpc>
                <a:spcPct val="100000"/>
              </a:lnSpc>
              <a:spcBef>
                <a:spcPts val="1000"/>
              </a:spcBef>
              <a:spcAft>
                <a:spcPts val="0"/>
              </a:spcAft>
              <a:buNone/>
            </a:pPr>
            <a:endParaRPr/>
          </a:p>
          <a:p>
            <a:pPr marL="0" lvl="0" indent="0" algn="l" rtl="0">
              <a:lnSpc>
                <a:spcPct val="100000"/>
              </a:lnSpc>
              <a:spcBef>
                <a:spcPts val="1500"/>
              </a:spcBef>
              <a:spcAft>
                <a:spcPts val="2000"/>
              </a:spcAft>
              <a:buNone/>
            </a:pPr>
            <a:endParaRPr/>
          </a:p>
        </p:txBody>
      </p:sp>
      <p:pic>
        <p:nvPicPr>
          <p:cNvPr id="626" name="Google Shape;626;p80" descr="&quot;F-ratio&quot; = &quot;MTrSS&quot;/&quot;MESS&quot; = s_t^2/s_e^2&#10;&#10;" title="MathEquation,#000000"/>
          <p:cNvPicPr preferRelativeResize="0"/>
          <p:nvPr/>
        </p:nvPicPr>
        <p:blipFill rotWithShape="1">
          <a:blip r:embed="rId3">
            <a:alphaModFix/>
          </a:blip>
          <a:srcRect/>
          <a:stretch/>
        </p:blipFill>
        <p:spPr>
          <a:xfrm>
            <a:off x="2817447" y="2020600"/>
            <a:ext cx="2085424" cy="495300"/>
          </a:xfrm>
          <a:prstGeom prst="rect">
            <a:avLst/>
          </a:prstGeom>
          <a:noFill/>
          <a:ln>
            <a:noFill/>
          </a:ln>
        </p:spPr>
      </p:pic>
    </p:spTree>
    <p:extLst>
      <p:ext uri="{BB962C8B-B14F-4D97-AF65-F5344CB8AC3E}">
        <p14:creationId xmlns:p14="http://schemas.microsoft.com/office/powerpoint/2010/main" val="39450711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1"/>
          <p:cNvSpPr txBox="1">
            <a:spLocks noGrp="1"/>
          </p:cNvSpPr>
          <p:nvPr>
            <p:ph type="body" idx="2"/>
          </p:nvPr>
        </p:nvSpPr>
        <p:spPr>
          <a:xfrm>
            <a:off x="422025" y="1571700"/>
            <a:ext cx="4692300" cy="2940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spcBef>
                <a:spcPts val="2000"/>
              </a:spcBef>
              <a:spcAft>
                <a:spcPts val="0"/>
              </a:spcAft>
              <a:buClr>
                <a:schemeClr val="dk1"/>
              </a:buClr>
              <a:buSzPts val="1100"/>
              <a:buFont typeface="Arial"/>
              <a:buNone/>
            </a:pPr>
            <a:r>
              <a:rPr lang="en-GB" sz="1600">
                <a:solidFill>
                  <a:schemeClr val="dk1"/>
                </a:solidFill>
              </a:rPr>
              <a:t>Ryan is a production manager at an industry manufacturing alloy seals. They have 4 machines - A, B, C and D. Ryan wants to study whether all the machines have equal efficiency.</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Ryan collects data of tensile strength (in N/m</a:t>
            </a:r>
            <a:r>
              <a:rPr lang="en-GB" sz="1600" baseline="30000">
                <a:solidFill>
                  <a:schemeClr val="dk1"/>
                </a:solidFill>
              </a:rPr>
              <a:t>2</a:t>
            </a:r>
            <a:r>
              <a:rPr lang="en-GB" sz="1600">
                <a:solidFill>
                  <a:schemeClr val="dk1"/>
                </a:solidFill>
              </a:rPr>
              <a:t>) from all the 4 machines as given. </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Test at 5% level of significance.</a:t>
            </a:r>
            <a:endParaRPr>
              <a:solidFill>
                <a:schemeClr val="dk1"/>
              </a:solidFill>
            </a:endParaRPr>
          </a:p>
        </p:txBody>
      </p:sp>
      <p:sp>
        <p:nvSpPr>
          <p:cNvPr id="632" name="Google Shape;632;p81"/>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One way ANOVA</a:t>
            </a:r>
            <a:endParaRPr/>
          </a:p>
        </p:txBody>
      </p:sp>
      <p:graphicFrame>
        <p:nvGraphicFramePr>
          <p:cNvPr id="633" name="Google Shape;633;p81"/>
          <p:cNvGraphicFramePr/>
          <p:nvPr/>
        </p:nvGraphicFramePr>
        <p:xfrm>
          <a:off x="5309950" y="2061675"/>
          <a:ext cx="3000000" cy="3000000"/>
        </p:xfrm>
        <a:graphic>
          <a:graphicData uri="http://schemas.openxmlformats.org/drawingml/2006/table">
            <a:tbl>
              <a:tblPr>
                <a:noFill/>
              </a:tblPr>
              <a:tblGrid>
                <a:gridCol w="909650">
                  <a:extLst>
                    <a:ext uri="{9D8B030D-6E8A-4147-A177-3AD203B41FA5}">
                      <a16:colId xmlns:a16="http://schemas.microsoft.com/office/drawing/2014/main" val="20000"/>
                    </a:ext>
                  </a:extLst>
                </a:gridCol>
                <a:gridCol w="909650">
                  <a:extLst>
                    <a:ext uri="{9D8B030D-6E8A-4147-A177-3AD203B41FA5}">
                      <a16:colId xmlns:a16="http://schemas.microsoft.com/office/drawing/2014/main" val="20001"/>
                    </a:ext>
                  </a:extLst>
                </a:gridCol>
                <a:gridCol w="909650">
                  <a:extLst>
                    <a:ext uri="{9D8B030D-6E8A-4147-A177-3AD203B41FA5}">
                      <a16:colId xmlns:a16="http://schemas.microsoft.com/office/drawing/2014/main" val="20002"/>
                    </a:ext>
                  </a:extLst>
                </a:gridCol>
                <a:gridCol w="9096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a:latin typeface="Avenir"/>
                          <a:ea typeface="Avenir"/>
                          <a:cs typeface="Avenir"/>
                          <a:sym typeface="Avenir"/>
                        </a:rPr>
                        <a:t>A</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C</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latin typeface="Avenir"/>
                          <a:ea typeface="Avenir"/>
                          <a:cs typeface="Avenir"/>
                          <a:sym typeface="Avenir"/>
                        </a:rPr>
                        <a:t>68.7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62.7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55.9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80.7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latin typeface="Avenir"/>
                          <a:ea typeface="Avenir"/>
                          <a:cs typeface="Avenir"/>
                          <a:sym typeface="Avenir"/>
                        </a:rPr>
                        <a:t>75.4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68.5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56.1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70.3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latin typeface="Avenir"/>
                          <a:ea typeface="Avenir"/>
                          <a:cs typeface="Avenir"/>
                          <a:sym typeface="Avenir"/>
                        </a:rPr>
                        <a:t>70.9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63.1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57.3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80.9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latin typeface="Avenir"/>
                          <a:ea typeface="Avenir"/>
                          <a:cs typeface="Avenir"/>
                          <a:sym typeface="Avenir"/>
                        </a:rPr>
                        <a:t>79.1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62.2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59.2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85.4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a:latin typeface="Avenir"/>
                          <a:ea typeface="Avenir"/>
                          <a:cs typeface="Avenir"/>
                          <a:sym typeface="Avenir"/>
                        </a:rPr>
                        <a:t>78.2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60.3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50.1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82.3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974504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2"/>
          <p:cNvSpPr txBox="1">
            <a:spLocks noGrp="1"/>
          </p:cNvSpPr>
          <p:nvPr>
            <p:ph type="body" idx="2"/>
          </p:nvPr>
        </p:nvSpPr>
        <p:spPr>
          <a:xfrm>
            <a:off x="422025" y="1571700"/>
            <a:ext cx="8370600" cy="331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2000"/>
              </a:spcBef>
              <a:spcAft>
                <a:spcPts val="0"/>
              </a:spcAft>
              <a:buClr>
                <a:schemeClr val="dk1"/>
              </a:buClr>
              <a:buSzPts val="1100"/>
              <a:buFont typeface="Arial"/>
              <a:buNone/>
            </a:pPr>
            <a:r>
              <a:rPr lang="en-GB" sz="1600">
                <a:solidFill>
                  <a:schemeClr val="dk1"/>
                </a:solidFill>
              </a:rPr>
              <a:t>Ryan is a production manager at an industry manufacturing alloy seals. They have 4 machines - A, B, C and D</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Let µ</a:t>
            </a:r>
            <a:r>
              <a:rPr lang="en-GB" sz="1600" baseline="-25000">
                <a:solidFill>
                  <a:schemeClr val="dk1"/>
                </a:solidFill>
              </a:rPr>
              <a:t>1</a:t>
            </a:r>
            <a:r>
              <a:rPr lang="en-GB" sz="1600">
                <a:solidFill>
                  <a:schemeClr val="dk1"/>
                </a:solidFill>
              </a:rPr>
              <a:t> be the average tensile strength due to machine A</a:t>
            </a:r>
            <a:br>
              <a:rPr lang="en-GB" sz="1600">
                <a:solidFill>
                  <a:schemeClr val="dk1"/>
                </a:solidFill>
              </a:rPr>
            </a:br>
            <a:r>
              <a:rPr lang="en-GB" sz="1600">
                <a:solidFill>
                  <a:schemeClr val="dk1"/>
                </a:solidFill>
              </a:rPr>
              <a:t>      µ</a:t>
            </a:r>
            <a:r>
              <a:rPr lang="en-GB" sz="1600" baseline="-25000">
                <a:solidFill>
                  <a:schemeClr val="dk1"/>
                </a:solidFill>
              </a:rPr>
              <a:t>2</a:t>
            </a:r>
            <a:r>
              <a:rPr lang="en-GB" sz="1600">
                <a:solidFill>
                  <a:schemeClr val="dk1"/>
                </a:solidFill>
              </a:rPr>
              <a:t> be the average tensile strength due to machine B</a:t>
            </a:r>
            <a:br>
              <a:rPr lang="en-GB" sz="1600">
                <a:solidFill>
                  <a:schemeClr val="dk1"/>
                </a:solidFill>
              </a:rPr>
            </a:br>
            <a:r>
              <a:rPr lang="en-GB" sz="1600">
                <a:solidFill>
                  <a:schemeClr val="dk1"/>
                </a:solidFill>
              </a:rPr>
              <a:t>      µ</a:t>
            </a:r>
            <a:r>
              <a:rPr lang="en-GB" sz="1600" baseline="-25000">
                <a:solidFill>
                  <a:schemeClr val="dk1"/>
                </a:solidFill>
              </a:rPr>
              <a:t>3</a:t>
            </a:r>
            <a:r>
              <a:rPr lang="en-GB" sz="1600">
                <a:solidFill>
                  <a:schemeClr val="dk1"/>
                </a:solidFill>
              </a:rPr>
              <a:t> be the average tensile strength due to machine C</a:t>
            </a:r>
            <a:br>
              <a:rPr lang="en-GB" sz="1600">
                <a:solidFill>
                  <a:schemeClr val="dk1"/>
                </a:solidFill>
              </a:rPr>
            </a:br>
            <a:r>
              <a:rPr lang="en-GB" sz="1600">
                <a:solidFill>
                  <a:schemeClr val="dk1"/>
                </a:solidFill>
              </a:rPr>
              <a:t>      µ</a:t>
            </a:r>
            <a:r>
              <a:rPr lang="en-GB" sz="1600" baseline="-25000">
                <a:solidFill>
                  <a:schemeClr val="dk1"/>
                </a:solidFill>
              </a:rPr>
              <a:t>4</a:t>
            </a:r>
            <a:r>
              <a:rPr lang="en-GB" sz="1600">
                <a:solidFill>
                  <a:schemeClr val="dk1"/>
                </a:solidFill>
              </a:rPr>
              <a:t> be the average tensile strength due to machine D</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To test, </a:t>
            </a:r>
            <a:r>
              <a:rPr lang="en-GB" sz="1400">
                <a:solidFill>
                  <a:schemeClr val="dk1"/>
                </a:solidFill>
              </a:rPr>
              <a:t>H</a:t>
            </a:r>
            <a:r>
              <a:rPr lang="en-GB" sz="1400" baseline="-25000">
                <a:solidFill>
                  <a:schemeClr val="dk1"/>
                </a:solidFill>
              </a:rPr>
              <a:t>0</a:t>
            </a:r>
            <a:r>
              <a:rPr lang="en-GB" sz="1400">
                <a:solidFill>
                  <a:schemeClr val="dk1"/>
                </a:solidFill>
              </a:rPr>
              <a:t>: µ</a:t>
            </a:r>
            <a:r>
              <a:rPr lang="en-GB" sz="1400" baseline="-25000">
                <a:solidFill>
                  <a:schemeClr val="dk1"/>
                </a:solidFill>
              </a:rPr>
              <a:t>1</a:t>
            </a:r>
            <a:r>
              <a:rPr lang="en-GB" sz="1400">
                <a:solidFill>
                  <a:schemeClr val="dk1"/>
                </a:solidFill>
              </a:rPr>
              <a:t> = µ</a:t>
            </a:r>
            <a:r>
              <a:rPr lang="en-GB" sz="1400" baseline="-25000">
                <a:solidFill>
                  <a:schemeClr val="dk1"/>
                </a:solidFill>
              </a:rPr>
              <a:t>2</a:t>
            </a:r>
            <a:r>
              <a:rPr lang="en-GB" sz="1400">
                <a:solidFill>
                  <a:schemeClr val="dk1"/>
                </a:solidFill>
              </a:rPr>
              <a:t> = µ</a:t>
            </a:r>
            <a:r>
              <a:rPr lang="en-GB" sz="1400" baseline="-25000">
                <a:solidFill>
                  <a:schemeClr val="dk1"/>
                </a:solidFill>
              </a:rPr>
              <a:t>3</a:t>
            </a:r>
            <a:r>
              <a:rPr lang="en-GB" sz="1400">
                <a:solidFill>
                  <a:schemeClr val="dk1"/>
                </a:solidFill>
              </a:rPr>
              <a:t> = µ</a:t>
            </a:r>
            <a:r>
              <a:rPr lang="en-GB" sz="1400" baseline="-25000">
                <a:solidFill>
                  <a:schemeClr val="dk1"/>
                </a:solidFill>
              </a:rPr>
              <a:t>4</a:t>
            </a:r>
            <a:r>
              <a:rPr lang="en-GB" sz="1400">
                <a:solidFill>
                  <a:schemeClr val="dk1"/>
                </a:solidFill>
              </a:rPr>
              <a:t>	Against	H</a:t>
            </a:r>
            <a:r>
              <a:rPr lang="en-GB" sz="1400" baseline="-25000">
                <a:solidFill>
                  <a:schemeClr val="dk1"/>
                </a:solidFill>
              </a:rPr>
              <a:t>1</a:t>
            </a:r>
            <a:r>
              <a:rPr lang="en-GB" sz="1400">
                <a:solidFill>
                  <a:schemeClr val="dk1"/>
                </a:solidFill>
              </a:rPr>
              <a:t>: At least one µ</a:t>
            </a:r>
            <a:r>
              <a:rPr lang="en-GB" sz="1400" baseline="-25000">
                <a:solidFill>
                  <a:schemeClr val="dk1"/>
                </a:solidFill>
              </a:rPr>
              <a:t>i</a:t>
            </a:r>
            <a:r>
              <a:rPr lang="en-GB" sz="1400">
                <a:solidFill>
                  <a:schemeClr val="dk1"/>
                </a:solidFill>
              </a:rPr>
              <a:t> is different (i=1, 2, 3, 4)</a:t>
            </a:r>
            <a:endParaRPr>
              <a:solidFill>
                <a:schemeClr val="dk1"/>
              </a:solidFill>
            </a:endParaRPr>
          </a:p>
        </p:txBody>
      </p:sp>
      <p:sp>
        <p:nvSpPr>
          <p:cNvPr id="639" name="Google Shape;639;p82"/>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One way ANOVA</a:t>
            </a:r>
            <a:endParaRPr/>
          </a:p>
        </p:txBody>
      </p:sp>
    </p:spTree>
    <p:extLst>
      <p:ext uri="{BB962C8B-B14F-4D97-AF65-F5344CB8AC3E}">
        <p14:creationId xmlns:p14="http://schemas.microsoft.com/office/powerpoint/2010/main" val="32833386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3"/>
          <p:cNvSpPr txBox="1">
            <a:spLocks noGrp="1"/>
          </p:cNvSpPr>
          <p:nvPr>
            <p:ph type="body" idx="2"/>
          </p:nvPr>
        </p:nvSpPr>
        <p:spPr>
          <a:xfrm>
            <a:off x="422025" y="1571700"/>
            <a:ext cx="3577800" cy="351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2000"/>
              </a:spcBef>
              <a:spcAft>
                <a:spcPts val="0"/>
              </a:spcAft>
              <a:buClr>
                <a:schemeClr val="dk1"/>
              </a:buClr>
              <a:buSzPts val="1100"/>
              <a:buFont typeface="Arial"/>
              <a:buNone/>
            </a:pPr>
            <a:r>
              <a:rPr lang="en-GB" sz="1600">
                <a:solidFill>
                  <a:schemeClr val="dk1"/>
                </a:solidFill>
              </a:rPr>
              <a:t>The grand mean:</a:t>
            </a:r>
            <a:endParaRPr sz="1600">
              <a:solidFill>
                <a:schemeClr val="dk1"/>
              </a:solidFill>
            </a:endParaRPr>
          </a:p>
          <a:p>
            <a:pPr marL="0" lvl="0" indent="0" algn="l" rtl="0">
              <a:spcBef>
                <a:spcPts val="1600"/>
              </a:spcBef>
              <a:spcAft>
                <a:spcPts val="0"/>
              </a:spcAft>
              <a:buClr>
                <a:schemeClr val="dk1"/>
              </a:buClr>
              <a:buSzPts val="1100"/>
              <a:buFont typeface="Arial"/>
              <a:buNone/>
            </a:pP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The total sum of squares:</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400">
                <a:solidFill>
                  <a:schemeClr val="dk1"/>
                </a:solidFill>
              </a:rPr>
              <a:t>	</a:t>
            </a:r>
            <a:endParaRPr>
              <a:solidFill>
                <a:schemeClr val="dk1"/>
              </a:solidFill>
            </a:endParaRPr>
          </a:p>
        </p:txBody>
      </p:sp>
      <p:sp>
        <p:nvSpPr>
          <p:cNvPr id="645" name="Google Shape;645;p83"/>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One way ANOVA</a:t>
            </a:r>
            <a:endParaRPr/>
          </a:p>
        </p:txBody>
      </p:sp>
      <p:graphicFrame>
        <p:nvGraphicFramePr>
          <p:cNvPr id="646" name="Google Shape;646;p83"/>
          <p:cNvGraphicFramePr/>
          <p:nvPr/>
        </p:nvGraphicFramePr>
        <p:xfrm>
          <a:off x="6044850" y="2306300"/>
          <a:ext cx="2910900" cy="2377260"/>
        </p:xfrm>
        <a:graphic>
          <a:graphicData uri="http://schemas.openxmlformats.org/drawingml/2006/table">
            <a:tbl>
              <a:tblPr>
                <a:noFill/>
              </a:tblPr>
              <a:tblGrid>
                <a:gridCol w="727725">
                  <a:extLst>
                    <a:ext uri="{9D8B030D-6E8A-4147-A177-3AD203B41FA5}">
                      <a16:colId xmlns:a16="http://schemas.microsoft.com/office/drawing/2014/main" val="20000"/>
                    </a:ext>
                  </a:extLst>
                </a:gridCol>
                <a:gridCol w="727725">
                  <a:extLst>
                    <a:ext uri="{9D8B030D-6E8A-4147-A177-3AD203B41FA5}">
                      <a16:colId xmlns:a16="http://schemas.microsoft.com/office/drawing/2014/main" val="20001"/>
                    </a:ext>
                  </a:extLst>
                </a:gridCol>
                <a:gridCol w="727725">
                  <a:extLst>
                    <a:ext uri="{9D8B030D-6E8A-4147-A177-3AD203B41FA5}">
                      <a16:colId xmlns:a16="http://schemas.microsoft.com/office/drawing/2014/main" val="20002"/>
                    </a:ext>
                  </a:extLst>
                </a:gridCol>
                <a:gridCol w="7277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a:latin typeface="Avenir"/>
                          <a:ea typeface="Avenir"/>
                          <a:cs typeface="Avenir"/>
                          <a:sym typeface="Avenir"/>
                        </a:rPr>
                        <a:t>A</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C</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latin typeface="Avenir"/>
                          <a:ea typeface="Avenir"/>
                          <a:cs typeface="Avenir"/>
                          <a:sym typeface="Avenir"/>
                        </a:rPr>
                        <a:t>68.7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62.7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55.9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80.7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latin typeface="Avenir"/>
                          <a:ea typeface="Avenir"/>
                          <a:cs typeface="Avenir"/>
                          <a:sym typeface="Avenir"/>
                        </a:rPr>
                        <a:t>75.4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68.5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56.1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70.3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latin typeface="Avenir"/>
                          <a:ea typeface="Avenir"/>
                          <a:cs typeface="Avenir"/>
                          <a:sym typeface="Avenir"/>
                        </a:rPr>
                        <a:t>70.9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63.1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57.3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80.9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latin typeface="Avenir"/>
                          <a:ea typeface="Avenir"/>
                          <a:cs typeface="Avenir"/>
                          <a:sym typeface="Avenir"/>
                        </a:rPr>
                        <a:t>79.1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62.2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59.2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85.4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a:latin typeface="Avenir"/>
                          <a:ea typeface="Avenir"/>
                          <a:cs typeface="Avenir"/>
                          <a:sym typeface="Avenir"/>
                        </a:rPr>
                        <a:t>78.2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60.3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50.1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82.3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647" name="Google Shape;647;p83" descr="= (68.7 - 69.115)^2 + ... + (81.12 - 69.115)^2 " title="MathEquation,#000000"/>
          <p:cNvPicPr preferRelativeResize="0"/>
          <p:nvPr/>
        </p:nvPicPr>
        <p:blipFill>
          <a:blip r:embed="rId3">
            <a:alphaModFix/>
          </a:blip>
          <a:stretch>
            <a:fillRect/>
          </a:stretch>
        </p:blipFill>
        <p:spPr>
          <a:xfrm>
            <a:off x="1150958" y="4123177"/>
            <a:ext cx="4433454" cy="304800"/>
          </a:xfrm>
          <a:prstGeom prst="rect">
            <a:avLst/>
          </a:prstGeom>
          <a:noFill/>
          <a:ln>
            <a:noFill/>
          </a:ln>
        </p:spPr>
      </p:pic>
      <p:pic>
        <p:nvPicPr>
          <p:cNvPr id="648" name="Google Shape;648;p83" descr="\bar x_{..} =\frac{68.7 + 62.7 + ...+ 50.1 + 82.3}{20} = 68.365 &quot; N/m&quot;^2" title="MathEquation,#000000"/>
          <p:cNvPicPr preferRelativeResize="0"/>
          <p:nvPr/>
        </p:nvPicPr>
        <p:blipFill>
          <a:blip r:embed="rId4">
            <a:alphaModFix/>
          </a:blip>
          <a:stretch>
            <a:fillRect/>
          </a:stretch>
        </p:blipFill>
        <p:spPr>
          <a:xfrm>
            <a:off x="1068338" y="2640275"/>
            <a:ext cx="3569730" cy="330200"/>
          </a:xfrm>
          <a:prstGeom prst="rect">
            <a:avLst/>
          </a:prstGeom>
          <a:noFill/>
          <a:ln>
            <a:noFill/>
          </a:ln>
        </p:spPr>
      </p:pic>
      <p:pic>
        <p:nvPicPr>
          <p:cNvPr id="649" name="Google Shape;649;p83" descr="TSS = \sum_i^t \sum_j^{n_i} (x_{ij} - \bar x_{..})^2 " title="MathEquation,#000000"/>
          <p:cNvPicPr preferRelativeResize="0"/>
          <p:nvPr/>
        </p:nvPicPr>
        <p:blipFill>
          <a:blip r:embed="rId5">
            <a:alphaModFix/>
          </a:blip>
          <a:stretch>
            <a:fillRect/>
          </a:stretch>
        </p:blipFill>
        <p:spPr>
          <a:xfrm>
            <a:off x="688344" y="3585806"/>
            <a:ext cx="2423486" cy="330200"/>
          </a:xfrm>
          <a:prstGeom prst="rect">
            <a:avLst/>
          </a:prstGeom>
          <a:noFill/>
          <a:ln>
            <a:noFill/>
          </a:ln>
        </p:spPr>
      </p:pic>
      <p:pic>
        <p:nvPicPr>
          <p:cNvPr id="650" name="Google Shape;650;p83" descr="= 2074.1255 &quot; (N/m&quot;^2&quot;)&quot;^2" title="MathEquation,#000000"/>
          <p:cNvPicPr preferRelativeResize="0"/>
          <p:nvPr/>
        </p:nvPicPr>
        <p:blipFill rotWithShape="1">
          <a:blip r:embed="rId6">
            <a:alphaModFix/>
          </a:blip>
          <a:srcRect l="4168"/>
          <a:stretch/>
        </p:blipFill>
        <p:spPr>
          <a:xfrm>
            <a:off x="1150950" y="4635150"/>
            <a:ext cx="1899850" cy="304800"/>
          </a:xfrm>
          <a:prstGeom prst="rect">
            <a:avLst/>
          </a:prstGeom>
          <a:noFill/>
          <a:ln>
            <a:noFill/>
          </a:ln>
        </p:spPr>
      </p:pic>
    </p:spTree>
    <p:extLst>
      <p:ext uri="{BB962C8B-B14F-4D97-AF65-F5344CB8AC3E}">
        <p14:creationId xmlns:p14="http://schemas.microsoft.com/office/powerpoint/2010/main" val="37223392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4"/>
          <p:cNvSpPr txBox="1">
            <a:spLocks noGrp="1"/>
          </p:cNvSpPr>
          <p:nvPr>
            <p:ph type="body" idx="2"/>
          </p:nvPr>
        </p:nvSpPr>
        <p:spPr>
          <a:xfrm>
            <a:off x="422025" y="1571700"/>
            <a:ext cx="4207800" cy="97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2000"/>
              </a:spcBef>
              <a:spcAft>
                <a:spcPts val="0"/>
              </a:spcAft>
              <a:buClr>
                <a:schemeClr val="dk1"/>
              </a:buClr>
              <a:buSzPts val="1100"/>
              <a:buFont typeface="Arial"/>
              <a:buNone/>
            </a:pPr>
            <a:r>
              <a:rPr lang="en-GB" sz="1600">
                <a:solidFill>
                  <a:schemeClr val="dk1"/>
                </a:solidFill>
              </a:rPr>
              <a:t>The treatment sum of squares is </a:t>
            </a:r>
            <a:endParaRPr sz="1600">
              <a:solidFill>
                <a:schemeClr val="dk1"/>
              </a:solidFill>
            </a:endParaRPr>
          </a:p>
          <a:p>
            <a:pPr marL="0" lvl="0" indent="0" algn="l" rtl="0">
              <a:spcBef>
                <a:spcPts val="1600"/>
              </a:spcBef>
              <a:spcAft>
                <a:spcPts val="0"/>
              </a:spcAft>
              <a:buClr>
                <a:schemeClr val="dk1"/>
              </a:buClr>
              <a:buSzPts val="1100"/>
              <a:buFont typeface="Arial"/>
              <a:buNone/>
            </a:pPr>
            <a:endParaRPr sz="1600">
              <a:solidFill>
                <a:schemeClr val="dk1"/>
              </a:solidFill>
            </a:endParaRPr>
          </a:p>
          <a:p>
            <a:pPr marL="0" lvl="0" indent="0" algn="l" rtl="0">
              <a:spcBef>
                <a:spcPts val="1600"/>
              </a:spcBef>
              <a:spcAft>
                <a:spcPts val="0"/>
              </a:spcAft>
              <a:buClr>
                <a:schemeClr val="dk1"/>
              </a:buClr>
              <a:buSzPts val="1100"/>
              <a:buFont typeface="Arial"/>
              <a:buNone/>
            </a:pPr>
            <a:endParaRPr sz="1600">
              <a:solidFill>
                <a:schemeClr val="dk1"/>
              </a:solidFill>
            </a:endParaRPr>
          </a:p>
          <a:p>
            <a:pPr marL="0" lvl="0" indent="0" algn="l" rtl="0">
              <a:spcBef>
                <a:spcPts val="1600"/>
              </a:spcBef>
              <a:spcAft>
                <a:spcPts val="0"/>
              </a:spcAft>
              <a:buClr>
                <a:schemeClr val="dk1"/>
              </a:buClr>
              <a:buSzPts val="1100"/>
              <a:buFont typeface="Arial"/>
              <a:buNone/>
            </a:pPr>
            <a:endParaRPr sz="1600">
              <a:solidFill>
                <a:schemeClr val="dk1"/>
              </a:solidFill>
            </a:endParaRPr>
          </a:p>
          <a:p>
            <a:pPr marL="0" lvl="0" indent="0" algn="l" rtl="0">
              <a:spcBef>
                <a:spcPts val="1600"/>
              </a:spcBef>
              <a:spcAft>
                <a:spcPts val="0"/>
              </a:spcAft>
              <a:buClr>
                <a:schemeClr val="dk1"/>
              </a:buClr>
              <a:buSzPts val="1100"/>
              <a:buFont typeface="Arial"/>
              <a:buNone/>
            </a:pPr>
            <a:endParaRPr sz="1600">
              <a:solidFill>
                <a:schemeClr val="dk1"/>
              </a:solidFill>
            </a:endParaRPr>
          </a:p>
          <a:p>
            <a:pPr marL="0" lvl="0" indent="0" algn="l" rtl="0">
              <a:spcBef>
                <a:spcPts val="1600"/>
              </a:spcBef>
              <a:spcAft>
                <a:spcPts val="1600"/>
              </a:spcAft>
              <a:buClr>
                <a:schemeClr val="dk1"/>
              </a:buClr>
              <a:buSzPts val="1100"/>
              <a:buFont typeface="Arial"/>
              <a:buNone/>
            </a:pPr>
            <a:endParaRPr sz="1600">
              <a:solidFill>
                <a:schemeClr val="dk1"/>
              </a:solidFill>
            </a:endParaRPr>
          </a:p>
        </p:txBody>
      </p:sp>
      <p:sp>
        <p:nvSpPr>
          <p:cNvPr id="656" name="Google Shape;656;p84"/>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One way ANOVA</a:t>
            </a:r>
            <a:endParaRPr/>
          </a:p>
        </p:txBody>
      </p:sp>
      <p:graphicFrame>
        <p:nvGraphicFramePr>
          <p:cNvPr id="657" name="Google Shape;657;p84"/>
          <p:cNvGraphicFramePr/>
          <p:nvPr/>
        </p:nvGraphicFramePr>
        <p:xfrm>
          <a:off x="5154000" y="1652225"/>
          <a:ext cx="3000000" cy="3000000"/>
        </p:xfrm>
        <a:graphic>
          <a:graphicData uri="http://schemas.openxmlformats.org/drawingml/2006/table">
            <a:tbl>
              <a:tblPr>
                <a:noFill/>
              </a:tblPr>
              <a:tblGrid>
                <a:gridCol w="727725">
                  <a:extLst>
                    <a:ext uri="{9D8B030D-6E8A-4147-A177-3AD203B41FA5}">
                      <a16:colId xmlns:a16="http://schemas.microsoft.com/office/drawing/2014/main" val="20000"/>
                    </a:ext>
                  </a:extLst>
                </a:gridCol>
                <a:gridCol w="727725">
                  <a:extLst>
                    <a:ext uri="{9D8B030D-6E8A-4147-A177-3AD203B41FA5}">
                      <a16:colId xmlns:a16="http://schemas.microsoft.com/office/drawing/2014/main" val="20001"/>
                    </a:ext>
                  </a:extLst>
                </a:gridCol>
                <a:gridCol w="727725">
                  <a:extLst>
                    <a:ext uri="{9D8B030D-6E8A-4147-A177-3AD203B41FA5}">
                      <a16:colId xmlns:a16="http://schemas.microsoft.com/office/drawing/2014/main" val="20002"/>
                    </a:ext>
                  </a:extLst>
                </a:gridCol>
                <a:gridCol w="727725">
                  <a:extLst>
                    <a:ext uri="{9D8B030D-6E8A-4147-A177-3AD203B41FA5}">
                      <a16:colId xmlns:a16="http://schemas.microsoft.com/office/drawing/2014/main" val="20003"/>
                    </a:ext>
                  </a:extLst>
                </a:gridCol>
                <a:gridCol w="727725">
                  <a:extLst>
                    <a:ext uri="{9D8B030D-6E8A-4147-A177-3AD203B41FA5}">
                      <a16:colId xmlns:a16="http://schemas.microsoft.com/office/drawing/2014/main" val="20004"/>
                    </a:ext>
                  </a:extLst>
                </a:gridCol>
              </a:tblGrid>
              <a:tr h="381000">
                <a:tc rowSpan="6">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A</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C</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vMerge="1">
                  <a:txBody>
                    <a:bodyPr/>
                    <a:lstStyle/>
                    <a:p>
                      <a:endParaRPr lang="en-US"/>
                    </a:p>
                  </a:txBody>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68.7</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62.7</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55.9</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80.7</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75.4</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68.5</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56.1</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70.3</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70.9</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63.1</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57.3</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80.9</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vMerge="1">
                  <a:txBody>
                    <a:bodyPr/>
                    <a:lstStyle/>
                    <a:p>
                      <a:endParaRPr lang="en-US"/>
                    </a:p>
                  </a:txBody>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79.1</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62.2</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59.2</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85.4</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78.2</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60.3</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50.1</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82.3</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GB">
                          <a:latin typeface="Avenir"/>
                          <a:ea typeface="Avenir"/>
                          <a:cs typeface="Avenir"/>
                          <a:sym typeface="Avenir"/>
                        </a:rPr>
                        <a:t>∑x</a:t>
                      </a:r>
                      <a:r>
                        <a:rPr lang="en-GB" baseline="-25000">
                          <a:latin typeface="Avenir"/>
                          <a:ea typeface="Avenir"/>
                          <a:cs typeface="Avenir"/>
                          <a:sym typeface="Avenir"/>
                        </a:rPr>
                        <a:t>i</a:t>
                      </a:r>
                      <a:endParaRPr baseline="-250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372.3</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316.8</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278.6</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399.6</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74.46</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63.36</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55.72</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79.92</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658" name="Google Shape;658;p84" descr="\bar x_{i.}" title="MathEquation,#000000"/>
          <p:cNvPicPr preferRelativeResize="0"/>
          <p:nvPr/>
        </p:nvPicPr>
        <p:blipFill>
          <a:blip r:embed="rId3">
            <a:alphaModFix/>
          </a:blip>
          <a:stretch>
            <a:fillRect/>
          </a:stretch>
        </p:blipFill>
        <p:spPr>
          <a:xfrm>
            <a:off x="5409925" y="4463118"/>
            <a:ext cx="266544" cy="215901"/>
          </a:xfrm>
          <a:prstGeom prst="rect">
            <a:avLst/>
          </a:prstGeom>
          <a:noFill/>
          <a:ln>
            <a:noFill/>
          </a:ln>
        </p:spPr>
      </p:pic>
      <p:pic>
        <p:nvPicPr>
          <p:cNvPr id="659" name="Google Shape;659;p84" descr="TrSS = \sum_i^t \sum_j^{n_i} n_i (\bar x_{i.} - \bar x_{..})^2" title="MathEquation,#000000"/>
          <p:cNvPicPr preferRelativeResize="0"/>
          <p:nvPr/>
        </p:nvPicPr>
        <p:blipFill>
          <a:blip r:embed="rId4">
            <a:alphaModFix/>
          </a:blip>
          <a:stretch>
            <a:fillRect/>
          </a:stretch>
        </p:blipFill>
        <p:spPr>
          <a:xfrm>
            <a:off x="422025" y="2613588"/>
            <a:ext cx="3094534" cy="367475"/>
          </a:xfrm>
          <a:prstGeom prst="rect">
            <a:avLst/>
          </a:prstGeom>
          <a:noFill/>
          <a:ln>
            <a:noFill/>
          </a:ln>
        </p:spPr>
      </p:pic>
      <p:pic>
        <p:nvPicPr>
          <p:cNvPr id="660" name="Google Shape;660;p84" descr="= 5(74.46 - 68.365 )^2 +...+5(79.92 - 68.365)^2" title="MathEquation,#000000"/>
          <p:cNvPicPr preferRelativeResize="0"/>
          <p:nvPr/>
        </p:nvPicPr>
        <p:blipFill>
          <a:blip r:embed="rId5">
            <a:alphaModFix/>
          </a:blip>
          <a:stretch>
            <a:fillRect/>
          </a:stretch>
        </p:blipFill>
        <p:spPr>
          <a:xfrm>
            <a:off x="1017875" y="3319275"/>
            <a:ext cx="4581960" cy="292100"/>
          </a:xfrm>
          <a:prstGeom prst="rect">
            <a:avLst/>
          </a:prstGeom>
          <a:noFill/>
          <a:ln>
            <a:noFill/>
          </a:ln>
        </p:spPr>
      </p:pic>
      <p:pic>
        <p:nvPicPr>
          <p:cNvPr id="661" name="Google Shape;661;p84" descr="= 1778.0655 &quot; (N/m&quot;^2&quot;)&quot;^2" title="MathEquation,#000000"/>
          <p:cNvPicPr preferRelativeResize="0"/>
          <p:nvPr/>
        </p:nvPicPr>
        <p:blipFill rotWithShape="1">
          <a:blip r:embed="rId6">
            <a:alphaModFix/>
          </a:blip>
          <a:srcRect l="3325"/>
          <a:stretch/>
        </p:blipFill>
        <p:spPr>
          <a:xfrm>
            <a:off x="1017875" y="3949625"/>
            <a:ext cx="2310476" cy="367450"/>
          </a:xfrm>
          <a:prstGeom prst="rect">
            <a:avLst/>
          </a:prstGeom>
          <a:noFill/>
          <a:ln>
            <a:noFill/>
          </a:ln>
        </p:spPr>
      </p:pic>
    </p:spTree>
    <p:extLst>
      <p:ext uri="{BB962C8B-B14F-4D97-AF65-F5344CB8AC3E}">
        <p14:creationId xmlns:p14="http://schemas.microsoft.com/office/powerpoint/2010/main" val="17638514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5"/>
          <p:cNvSpPr txBox="1">
            <a:spLocks noGrp="1"/>
          </p:cNvSpPr>
          <p:nvPr>
            <p:ph type="body" idx="2"/>
          </p:nvPr>
        </p:nvSpPr>
        <p:spPr>
          <a:xfrm>
            <a:off x="422025" y="1571700"/>
            <a:ext cx="4207800" cy="115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2000"/>
              </a:spcBef>
              <a:spcAft>
                <a:spcPts val="1600"/>
              </a:spcAft>
              <a:buClr>
                <a:schemeClr val="dk1"/>
              </a:buClr>
              <a:buSzPts val="1100"/>
              <a:buFont typeface="Arial"/>
              <a:buNone/>
            </a:pPr>
            <a:r>
              <a:rPr lang="en-GB" sz="1600">
                <a:solidFill>
                  <a:schemeClr val="dk1"/>
                </a:solidFill>
              </a:rPr>
              <a:t>The error sum of squares can also be calculated as</a:t>
            </a:r>
            <a:endParaRPr sz="1600">
              <a:solidFill>
                <a:schemeClr val="dk1"/>
              </a:solidFill>
            </a:endParaRPr>
          </a:p>
        </p:txBody>
      </p:sp>
      <p:sp>
        <p:nvSpPr>
          <p:cNvPr id="667" name="Google Shape;667;p85"/>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One way ANOVA</a:t>
            </a:r>
            <a:endParaRPr/>
          </a:p>
        </p:txBody>
      </p:sp>
      <p:graphicFrame>
        <p:nvGraphicFramePr>
          <p:cNvPr id="668" name="Google Shape;668;p85"/>
          <p:cNvGraphicFramePr/>
          <p:nvPr/>
        </p:nvGraphicFramePr>
        <p:xfrm>
          <a:off x="5154000" y="1652225"/>
          <a:ext cx="3000000" cy="3000000"/>
        </p:xfrm>
        <a:graphic>
          <a:graphicData uri="http://schemas.openxmlformats.org/drawingml/2006/table">
            <a:tbl>
              <a:tblPr>
                <a:noFill/>
              </a:tblPr>
              <a:tblGrid>
                <a:gridCol w="727725">
                  <a:extLst>
                    <a:ext uri="{9D8B030D-6E8A-4147-A177-3AD203B41FA5}">
                      <a16:colId xmlns:a16="http://schemas.microsoft.com/office/drawing/2014/main" val="20000"/>
                    </a:ext>
                  </a:extLst>
                </a:gridCol>
                <a:gridCol w="727725">
                  <a:extLst>
                    <a:ext uri="{9D8B030D-6E8A-4147-A177-3AD203B41FA5}">
                      <a16:colId xmlns:a16="http://schemas.microsoft.com/office/drawing/2014/main" val="20001"/>
                    </a:ext>
                  </a:extLst>
                </a:gridCol>
                <a:gridCol w="727725">
                  <a:extLst>
                    <a:ext uri="{9D8B030D-6E8A-4147-A177-3AD203B41FA5}">
                      <a16:colId xmlns:a16="http://schemas.microsoft.com/office/drawing/2014/main" val="20002"/>
                    </a:ext>
                  </a:extLst>
                </a:gridCol>
                <a:gridCol w="727725">
                  <a:extLst>
                    <a:ext uri="{9D8B030D-6E8A-4147-A177-3AD203B41FA5}">
                      <a16:colId xmlns:a16="http://schemas.microsoft.com/office/drawing/2014/main" val="20003"/>
                    </a:ext>
                  </a:extLst>
                </a:gridCol>
                <a:gridCol w="727725">
                  <a:extLst>
                    <a:ext uri="{9D8B030D-6E8A-4147-A177-3AD203B41FA5}">
                      <a16:colId xmlns:a16="http://schemas.microsoft.com/office/drawing/2014/main" val="20004"/>
                    </a:ext>
                  </a:extLst>
                </a:gridCol>
              </a:tblGrid>
              <a:tr h="381000">
                <a:tc rowSpan="6">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A</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C</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vMerge="1">
                  <a:txBody>
                    <a:bodyPr/>
                    <a:lstStyle/>
                    <a:p>
                      <a:endParaRPr lang="en-US"/>
                    </a:p>
                  </a:txBody>
                  <a:tcPr/>
                </a:tc>
                <a:tc>
                  <a:txBody>
                    <a:bodyPr/>
                    <a:lstStyle/>
                    <a:p>
                      <a:pPr marL="0" lvl="0" indent="0" algn="ctr" rtl="0">
                        <a:spcBef>
                          <a:spcPts val="0"/>
                        </a:spcBef>
                        <a:spcAft>
                          <a:spcPts val="0"/>
                        </a:spcAft>
                        <a:buNone/>
                      </a:pPr>
                      <a:r>
                        <a:rPr lang="en-GB">
                          <a:latin typeface="Avenir"/>
                          <a:ea typeface="Avenir"/>
                          <a:cs typeface="Avenir"/>
                          <a:sym typeface="Avenir"/>
                        </a:rPr>
                        <a:t>68.7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62.7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55.9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80.7</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ctr" rtl="0">
                        <a:spcBef>
                          <a:spcPts val="0"/>
                        </a:spcBef>
                        <a:spcAft>
                          <a:spcPts val="0"/>
                        </a:spcAft>
                        <a:buNone/>
                      </a:pPr>
                      <a:r>
                        <a:rPr lang="en-GB">
                          <a:latin typeface="Avenir"/>
                          <a:ea typeface="Avenir"/>
                          <a:cs typeface="Avenir"/>
                          <a:sym typeface="Avenir"/>
                        </a:rPr>
                        <a:t>75.4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64.5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56.1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80.3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ctr" rtl="0">
                        <a:spcBef>
                          <a:spcPts val="0"/>
                        </a:spcBef>
                        <a:spcAft>
                          <a:spcPts val="0"/>
                        </a:spcAft>
                        <a:buNone/>
                      </a:pPr>
                      <a:r>
                        <a:rPr lang="en-GB">
                          <a:latin typeface="Avenir"/>
                          <a:ea typeface="Avenir"/>
                          <a:cs typeface="Avenir"/>
                          <a:sym typeface="Avenir"/>
                        </a:rPr>
                        <a:t>70.9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63.1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57.3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80.9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vMerge="1">
                  <a:txBody>
                    <a:bodyPr/>
                    <a:lstStyle/>
                    <a:p>
                      <a:endParaRPr lang="en-US"/>
                    </a:p>
                  </a:txBody>
                  <a:tcPr/>
                </a:tc>
                <a:tc>
                  <a:txBody>
                    <a:bodyPr/>
                    <a:lstStyle/>
                    <a:p>
                      <a:pPr marL="0" lvl="0" indent="0" algn="ctr" rtl="0">
                        <a:spcBef>
                          <a:spcPts val="0"/>
                        </a:spcBef>
                        <a:spcAft>
                          <a:spcPts val="0"/>
                        </a:spcAft>
                        <a:buNone/>
                      </a:pPr>
                      <a:r>
                        <a:rPr lang="en-GB">
                          <a:latin typeface="Avenir"/>
                          <a:ea typeface="Avenir"/>
                          <a:cs typeface="Avenir"/>
                          <a:sym typeface="Avenir"/>
                        </a:rPr>
                        <a:t>79.1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59.2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55.2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81.4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lvl="0" indent="0" algn="ctr" rtl="0">
                        <a:spcBef>
                          <a:spcPts val="0"/>
                        </a:spcBef>
                        <a:spcAft>
                          <a:spcPts val="0"/>
                        </a:spcAft>
                        <a:buNone/>
                      </a:pPr>
                      <a:r>
                        <a:rPr lang="en-GB">
                          <a:latin typeface="Avenir"/>
                          <a:ea typeface="Avenir"/>
                          <a:cs typeface="Avenir"/>
                          <a:sym typeface="Avenir"/>
                        </a:rPr>
                        <a:t>78.2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60.3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50.1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82.3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74.46</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63.36</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55.72</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latin typeface="Avenir"/>
                          <a:ea typeface="Avenir"/>
                          <a:cs typeface="Avenir"/>
                          <a:sym typeface="Avenir"/>
                        </a:rPr>
                        <a:t>79.92</a:t>
                      </a:r>
                      <a:endParaRPr>
                        <a:latin typeface="Avenir"/>
                        <a:ea typeface="Avenir"/>
                        <a:cs typeface="Avenir"/>
                        <a:sym typeface="Aveni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669" name="Google Shape;669;p85" descr="ESS = \sum_i^t \sum_j^{n_i} (x_{ij} - \bar x_{i.})^2" title="MathEquation,#000000"/>
          <p:cNvPicPr preferRelativeResize="0"/>
          <p:nvPr/>
        </p:nvPicPr>
        <p:blipFill>
          <a:blip r:embed="rId3">
            <a:alphaModFix/>
          </a:blip>
          <a:stretch>
            <a:fillRect/>
          </a:stretch>
        </p:blipFill>
        <p:spPr>
          <a:xfrm>
            <a:off x="630093" y="2913775"/>
            <a:ext cx="2822222" cy="381000"/>
          </a:xfrm>
          <a:prstGeom prst="rect">
            <a:avLst/>
          </a:prstGeom>
          <a:noFill/>
          <a:ln>
            <a:noFill/>
          </a:ln>
        </p:spPr>
      </p:pic>
      <p:pic>
        <p:nvPicPr>
          <p:cNvPr id="670" name="Google Shape;670;p85" descr="\bar x_{i.}" title="MathEquation,#000000"/>
          <p:cNvPicPr preferRelativeResize="0"/>
          <p:nvPr/>
        </p:nvPicPr>
        <p:blipFill>
          <a:blip r:embed="rId4">
            <a:alphaModFix/>
          </a:blip>
          <a:stretch>
            <a:fillRect/>
          </a:stretch>
        </p:blipFill>
        <p:spPr>
          <a:xfrm>
            <a:off x="5399425" y="4106168"/>
            <a:ext cx="266544" cy="215901"/>
          </a:xfrm>
          <a:prstGeom prst="rect">
            <a:avLst/>
          </a:prstGeom>
          <a:noFill/>
          <a:ln>
            <a:noFill/>
          </a:ln>
        </p:spPr>
      </p:pic>
      <p:pic>
        <p:nvPicPr>
          <p:cNvPr id="671" name="Google Shape;671;p85" descr="= (68.7-74.46)^2 +...+(82.3-79.92)^2" title="MathEquation,#000000"/>
          <p:cNvPicPr preferRelativeResize="0"/>
          <p:nvPr/>
        </p:nvPicPr>
        <p:blipFill>
          <a:blip r:embed="rId5">
            <a:alphaModFix/>
          </a:blip>
          <a:stretch>
            <a:fillRect/>
          </a:stretch>
        </p:blipFill>
        <p:spPr>
          <a:xfrm>
            <a:off x="1197825" y="3483176"/>
            <a:ext cx="3960678" cy="292100"/>
          </a:xfrm>
          <a:prstGeom prst="rect">
            <a:avLst/>
          </a:prstGeom>
          <a:noFill/>
          <a:ln>
            <a:noFill/>
          </a:ln>
        </p:spPr>
      </p:pic>
      <p:pic>
        <p:nvPicPr>
          <p:cNvPr id="672" name="Google Shape;672;p85" descr="= 296.06" title="MathEquation,#000000"/>
          <p:cNvPicPr preferRelativeResize="0"/>
          <p:nvPr/>
        </p:nvPicPr>
        <p:blipFill>
          <a:blip r:embed="rId6">
            <a:alphaModFix/>
          </a:blip>
          <a:stretch>
            <a:fillRect/>
          </a:stretch>
        </p:blipFill>
        <p:spPr>
          <a:xfrm>
            <a:off x="1197825" y="3972694"/>
            <a:ext cx="918724" cy="215900"/>
          </a:xfrm>
          <a:prstGeom prst="rect">
            <a:avLst/>
          </a:prstGeom>
          <a:noFill/>
          <a:ln>
            <a:noFill/>
          </a:ln>
        </p:spPr>
      </p:pic>
      <p:pic>
        <p:nvPicPr>
          <p:cNvPr id="673" name="Google Shape;673;p85" descr="&quot;ESS&quot; = &quot;TSS&quot; - &quot;TrSS&quot; =  296.06" title="MathEquation,#000000"/>
          <p:cNvPicPr preferRelativeResize="0"/>
          <p:nvPr/>
        </p:nvPicPr>
        <p:blipFill>
          <a:blip r:embed="rId7">
            <a:alphaModFix/>
          </a:blip>
          <a:stretch>
            <a:fillRect/>
          </a:stretch>
        </p:blipFill>
        <p:spPr>
          <a:xfrm>
            <a:off x="2699065" y="4641516"/>
            <a:ext cx="3182650" cy="330200"/>
          </a:xfrm>
          <a:prstGeom prst="rect">
            <a:avLst/>
          </a:prstGeom>
          <a:noFill/>
          <a:ln>
            <a:noFill/>
          </a:ln>
        </p:spPr>
      </p:pic>
      <p:sp>
        <p:nvSpPr>
          <p:cNvPr id="674" name="Google Shape;674;p85"/>
          <p:cNvSpPr txBox="1"/>
          <p:nvPr/>
        </p:nvSpPr>
        <p:spPr>
          <a:xfrm>
            <a:off x="422025" y="4587050"/>
            <a:ext cx="2360100" cy="2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Avenir"/>
                <a:ea typeface="Avenir"/>
                <a:cs typeface="Avenir"/>
                <a:sym typeface="Avenir"/>
              </a:rPr>
              <a:t>Or can be  obtained as</a:t>
            </a:r>
            <a:endParaRPr sz="1600">
              <a:latin typeface="Avenir"/>
              <a:ea typeface="Avenir"/>
              <a:cs typeface="Avenir"/>
              <a:sym typeface="Avenir"/>
            </a:endParaRPr>
          </a:p>
        </p:txBody>
      </p:sp>
    </p:spTree>
    <p:extLst>
      <p:ext uri="{BB962C8B-B14F-4D97-AF65-F5344CB8AC3E}">
        <p14:creationId xmlns:p14="http://schemas.microsoft.com/office/powerpoint/2010/main" val="17317157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aphicFrame>
        <p:nvGraphicFramePr>
          <p:cNvPr id="679" name="Google Shape;679;p86"/>
          <p:cNvGraphicFramePr/>
          <p:nvPr/>
        </p:nvGraphicFramePr>
        <p:xfrm>
          <a:off x="850363" y="2083500"/>
          <a:ext cx="3000000" cy="3000000"/>
        </p:xfrm>
        <a:graphic>
          <a:graphicData uri="http://schemas.openxmlformats.org/drawingml/2006/table">
            <a:tbl>
              <a:tblPr>
                <a:noFill/>
              </a:tblPr>
              <a:tblGrid>
                <a:gridCol w="1505050">
                  <a:extLst>
                    <a:ext uri="{9D8B030D-6E8A-4147-A177-3AD203B41FA5}">
                      <a16:colId xmlns:a16="http://schemas.microsoft.com/office/drawing/2014/main" val="20000"/>
                    </a:ext>
                  </a:extLst>
                </a:gridCol>
                <a:gridCol w="1283100">
                  <a:extLst>
                    <a:ext uri="{9D8B030D-6E8A-4147-A177-3AD203B41FA5}">
                      <a16:colId xmlns:a16="http://schemas.microsoft.com/office/drawing/2014/main" val="20001"/>
                    </a:ext>
                  </a:extLst>
                </a:gridCol>
                <a:gridCol w="1727000">
                  <a:extLst>
                    <a:ext uri="{9D8B030D-6E8A-4147-A177-3AD203B41FA5}">
                      <a16:colId xmlns:a16="http://schemas.microsoft.com/office/drawing/2014/main" val="20002"/>
                    </a:ext>
                  </a:extLst>
                </a:gridCol>
                <a:gridCol w="2037425">
                  <a:extLst>
                    <a:ext uri="{9D8B030D-6E8A-4147-A177-3AD203B41FA5}">
                      <a16:colId xmlns:a16="http://schemas.microsoft.com/office/drawing/2014/main" val="20003"/>
                    </a:ext>
                  </a:extLst>
                </a:gridCol>
                <a:gridCol w="1382125">
                  <a:extLst>
                    <a:ext uri="{9D8B030D-6E8A-4147-A177-3AD203B41FA5}">
                      <a16:colId xmlns:a16="http://schemas.microsoft.com/office/drawing/2014/main" val="20004"/>
                    </a:ext>
                  </a:extLst>
                </a:gridCol>
              </a:tblGrid>
              <a:tr h="776725">
                <a:tc>
                  <a:txBody>
                    <a:bodyPr/>
                    <a:lstStyle/>
                    <a:p>
                      <a:pPr marL="0" lvl="0" indent="0" algn="ctr" rtl="0">
                        <a:spcBef>
                          <a:spcPts val="0"/>
                        </a:spcBef>
                        <a:spcAft>
                          <a:spcPts val="0"/>
                        </a:spcAft>
                        <a:buNone/>
                      </a:pPr>
                      <a:r>
                        <a:rPr lang="en-GB">
                          <a:latin typeface="Avenir"/>
                          <a:ea typeface="Avenir"/>
                          <a:cs typeface="Avenir"/>
                          <a:sym typeface="Avenir"/>
                        </a:rPr>
                        <a:t>Source of variation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Degrees of freedom</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Sum of Squares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Mean Sum of Squares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F-ratio</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93075">
                <a:tc>
                  <a:txBody>
                    <a:bodyPr/>
                    <a:lstStyle/>
                    <a:p>
                      <a:pPr marL="0" lvl="0" indent="0" algn="ctr" rtl="0">
                        <a:spcBef>
                          <a:spcPts val="0"/>
                        </a:spcBef>
                        <a:spcAft>
                          <a:spcPts val="0"/>
                        </a:spcAft>
                        <a:buNone/>
                      </a:pPr>
                      <a:r>
                        <a:rPr lang="en-GB">
                          <a:latin typeface="Avenir"/>
                          <a:ea typeface="Avenir"/>
                          <a:cs typeface="Avenir"/>
                          <a:sym typeface="Avenir"/>
                        </a:rPr>
                        <a:t>Treatment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t-1 = 4-1 =3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TrSS = 1778.0655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93075">
                <a:tc>
                  <a:txBody>
                    <a:bodyPr/>
                    <a:lstStyle/>
                    <a:p>
                      <a:pPr marL="0" lvl="0" indent="0" algn="ctr" rtl="0">
                        <a:spcBef>
                          <a:spcPts val="0"/>
                        </a:spcBef>
                        <a:spcAft>
                          <a:spcPts val="0"/>
                        </a:spcAft>
                        <a:buNone/>
                      </a:pPr>
                      <a:r>
                        <a:rPr lang="en-GB">
                          <a:latin typeface="Avenir"/>
                          <a:ea typeface="Avenir"/>
                          <a:cs typeface="Avenir"/>
                          <a:sym typeface="Avenir"/>
                        </a:rPr>
                        <a:t>Error</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N-t = 20-4 =16</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ESS = 296.06</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493075">
                <a:tc>
                  <a:txBody>
                    <a:bodyPr/>
                    <a:lstStyle/>
                    <a:p>
                      <a:pPr marL="0" lvl="0" indent="0" algn="ctr" rtl="0">
                        <a:spcBef>
                          <a:spcPts val="0"/>
                        </a:spcBef>
                        <a:spcAft>
                          <a:spcPts val="0"/>
                        </a:spcAft>
                        <a:buNone/>
                      </a:pPr>
                      <a:r>
                        <a:rPr lang="en-GB">
                          <a:latin typeface="Avenir"/>
                          <a:ea typeface="Avenir"/>
                          <a:cs typeface="Avenir"/>
                          <a:sym typeface="Avenir"/>
                        </a:rPr>
                        <a:t>Total</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N-1 = 20 -1 =19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TSS = 2241.5255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2">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680" name="Google Shape;680;p86"/>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One way ANOVA</a:t>
            </a:r>
            <a:endParaRPr/>
          </a:p>
        </p:txBody>
      </p:sp>
      <p:sp>
        <p:nvSpPr>
          <p:cNvPr id="681" name="Google Shape;681;p86"/>
          <p:cNvSpPr txBox="1">
            <a:spLocks noGrp="1"/>
          </p:cNvSpPr>
          <p:nvPr>
            <p:ph type="body" idx="2"/>
          </p:nvPr>
        </p:nvSpPr>
        <p:spPr>
          <a:xfrm>
            <a:off x="422025" y="1571700"/>
            <a:ext cx="4207800" cy="51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2000"/>
              </a:spcAft>
              <a:buClr>
                <a:schemeClr val="dk1"/>
              </a:buClr>
              <a:buSzPts val="1100"/>
              <a:buFont typeface="Arial"/>
              <a:buNone/>
            </a:pPr>
            <a:r>
              <a:rPr lang="en-GB">
                <a:solidFill>
                  <a:schemeClr val="dk1"/>
                </a:solidFill>
              </a:rPr>
              <a:t>Solution:</a:t>
            </a:r>
            <a:endParaRPr sz="1600">
              <a:solidFill>
                <a:schemeClr val="dk1"/>
              </a:solidFill>
            </a:endParaRPr>
          </a:p>
        </p:txBody>
      </p:sp>
      <p:pic>
        <p:nvPicPr>
          <p:cNvPr id="682" name="Google Shape;682;p86" descr="s^2_t = \frac{21778.0655}{3} = 592.6885" title="MathEquation,#000000"/>
          <p:cNvPicPr preferRelativeResize="0"/>
          <p:nvPr/>
        </p:nvPicPr>
        <p:blipFill>
          <a:blip r:embed="rId3">
            <a:alphaModFix/>
          </a:blip>
          <a:stretch>
            <a:fillRect/>
          </a:stretch>
        </p:blipFill>
        <p:spPr>
          <a:xfrm>
            <a:off x="5439050" y="3037594"/>
            <a:ext cx="1881482" cy="254000"/>
          </a:xfrm>
          <a:prstGeom prst="rect">
            <a:avLst/>
          </a:prstGeom>
          <a:noFill/>
          <a:ln>
            <a:noFill/>
          </a:ln>
        </p:spPr>
      </p:pic>
      <p:pic>
        <p:nvPicPr>
          <p:cNvPr id="683" name="Google Shape;683;p86" descr="s^2_e = \frac{269.06}{16} = 18.50375" title="MathEquation,#000000"/>
          <p:cNvPicPr preferRelativeResize="0"/>
          <p:nvPr/>
        </p:nvPicPr>
        <p:blipFill>
          <a:blip r:embed="rId4">
            <a:alphaModFix/>
          </a:blip>
          <a:stretch>
            <a:fillRect/>
          </a:stretch>
        </p:blipFill>
        <p:spPr>
          <a:xfrm>
            <a:off x="5579541" y="3542951"/>
            <a:ext cx="1638710" cy="254000"/>
          </a:xfrm>
          <a:prstGeom prst="rect">
            <a:avLst/>
          </a:prstGeom>
          <a:noFill/>
          <a:ln>
            <a:noFill/>
          </a:ln>
        </p:spPr>
      </p:pic>
      <p:pic>
        <p:nvPicPr>
          <p:cNvPr id="684" name="Google Shape;684;p86" descr="\frac{s^2_t}{s^2_e} = 32.031" title="MathEquation,#000000"/>
          <p:cNvPicPr preferRelativeResize="0"/>
          <p:nvPr/>
        </p:nvPicPr>
        <p:blipFill>
          <a:blip r:embed="rId5">
            <a:alphaModFix/>
          </a:blip>
          <a:stretch>
            <a:fillRect/>
          </a:stretch>
        </p:blipFill>
        <p:spPr>
          <a:xfrm>
            <a:off x="7545506" y="3122050"/>
            <a:ext cx="987336" cy="393700"/>
          </a:xfrm>
          <a:prstGeom prst="rect">
            <a:avLst/>
          </a:prstGeom>
          <a:noFill/>
          <a:ln>
            <a:noFill/>
          </a:ln>
        </p:spPr>
      </p:pic>
    </p:spTree>
    <p:extLst>
      <p:ext uri="{BB962C8B-B14F-4D97-AF65-F5344CB8AC3E}">
        <p14:creationId xmlns:p14="http://schemas.microsoft.com/office/powerpoint/2010/main" val="15486937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87"/>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One way ANOVA</a:t>
            </a:r>
            <a:endParaRPr/>
          </a:p>
        </p:txBody>
      </p:sp>
      <p:sp>
        <p:nvSpPr>
          <p:cNvPr id="690" name="Google Shape;690;p87"/>
          <p:cNvSpPr txBox="1">
            <a:spLocks noGrp="1"/>
          </p:cNvSpPr>
          <p:nvPr>
            <p:ph type="body" idx="2"/>
          </p:nvPr>
        </p:nvSpPr>
        <p:spPr>
          <a:xfrm>
            <a:off x="422025" y="1571700"/>
            <a:ext cx="5667000" cy="282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2000"/>
              </a:spcBef>
              <a:spcAft>
                <a:spcPts val="0"/>
              </a:spcAft>
              <a:buClr>
                <a:schemeClr val="dk1"/>
              </a:buClr>
              <a:buSzPts val="1100"/>
              <a:buFont typeface="Arial"/>
              <a:buNone/>
            </a:pPr>
            <a:r>
              <a:rPr lang="en-GB">
                <a:solidFill>
                  <a:schemeClr val="dk1"/>
                </a:solidFill>
              </a:rPr>
              <a:t>From the F-table we have F</a:t>
            </a:r>
            <a:r>
              <a:rPr lang="en-GB" baseline="-25000">
                <a:solidFill>
                  <a:schemeClr val="dk1"/>
                </a:solidFill>
              </a:rPr>
              <a:t>(3,16),0.05</a:t>
            </a:r>
            <a:r>
              <a:rPr lang="en-GB">
                <a:solidFill>
                  <a:schemeClr val="dk1"/>
                </a:solidFill>
              </a:rPr>
              <a:t> = 3.24</a:t>
            </a:r>
            <a:endParaRPr>
              <a:solidFill>
                <a:schemeClr val="dk1"/>
              </a:solidFill>
            </a:endParaRPr>
          </a:p>
          <a:p>
            <a:pPr marL="0" lvl="0" indent="0" algn="l" rtl="0">
              <a:lnSpc>
                <a:spcPct val="100000"/>
              </a:lnSpc>
              <a:spcBef>
                <a:spcPts val="2000"/>
              </a:spcBef>
              <a:spcAft>
                <a:spcPts val="0"/>
              </a:spcAft>
              <a:buClr>
                <a:schemeClr val="dk1"/>
              </a:buClr>
              <a:buSzPts val="1100"/>
              <a:buFont typeface="Arial"/>
              <a:buNone/>
            </a:pPr>
            <a:r>
              <a:rPr lang="en-GB">
                <a:solidFill>
                  <a:schemeClr val="dk1"/>
                </a:solidFill>
              </a:rPr>
              <a:t>Since 3.24 &lt; 32.03, we reject H</a:t>
            </a:r>
            <a:r>
              <a:rPr lang="en-GB" baseline="-25000">
                <a:solidFill>
                  <a:schemeClr val="dk1"/>
                </a:solidFill>
              </a:rPr>
              <a:t>0</a:t>
            </a:r>
            <a:r>
              <a:rPr lang="en-GB">
                <a:solidFill>
                  <a:schemeClr val="dk1"/>
                </a:solidFill>
              </a:rPr>
              <a:t>.</a:t>
            </a:r>
            <a:endParaRPr>
              <a:solidFill>
                <a:schemeClr val="dk1"/>
              </a:solidFill>
            </a:endParaRPr>
          </a:p>
          <a:p>
            <a:pPr marL="0" lvl="0" indent="0" algn="l" rtl="0">
              <a:lnSpc>
                <a:spcPct val="100000"/>
              </a:lnSpc>
              <a:spcBef>
                <a:spcPts val="20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2000"/>
              </a:spcBef>
              <a:spcAft>
                <a:spcPts val="2000"/>
              </a:spcAft>
              <a:buClr>
                <a:schemeClr val="dk1"/>
              </a:buClr>
              <a:buSzPts val="1100"/>
              <a:buFont typeface="Arial"/>
              <a:buNone/>
            </a:pPr>
            <a:endParaRPr>
              <a:solidFill>
                <a:schemeClr val="dk1"/>
              </a:solidFill>
            </a:endParaRPr>
          </a:p>
        </p:txBody>
      </p:sp>
      <p:pic>
        <p:nvPicPr>
          <p:cNvPr id="691" name="Google Shape;691;p87"/>
          <p:cNvPicPr preferRelativeResize="0"/>
          <p:nvPr/>
        </p:nvPicPr>
        <p:blipFill>
          <a:blip r:embed="rId3">
            <a:alphaModFix/>
          </a:blip>
          <a:stretch>
            <a:fillRect/>
          </a:stretch>
        </p:blipFill>
        <p:spPr>
          <a:xfrm>
            <a:off x="5055100" y="1884675"/>
            <a:ext cx="3160496" cy="2497500"/>
          </a:xfrm>
          <a:prstGeom prst="rect">
            <a:avLst/>
          </a:prstGeom>
          <a:noFill/>
          <a:ln>
            <a:noFill/>
          </a:ln>
        </p:spPr>
      </p:pic>
      <p:pic>
        <p:nvPicPr>
          <p:cNvPr id="692" name="Google Shape;692;p87"/>
          <p:cNvPicPr preferRelativeResize="0"/>
          <p:nvPr/>
        </p:nvPicPr>
        <p:blipFill>
          <a:blip r:embed="rId4">
            <a:alphaModFix/>
          </a:blip>
          <a:stretch>
            <a:fillRect/>
          </a:stretch>
        </p:blipFill>
        <p:spPr>
          <a:xfrm>
            <a:off x="6522000" y="3312725"/>
            <a:ext cx="788825" cy="397725"/>
          </a:xfrm>
          <a:prstGeom prst="rect">
            <a:avLst/>
          </a:prstGeom>
          <a:noFill/>
          <a:ln>
            <a:noFill/>
          </a:ln>
        </p:spPr>
      </p:pic>
      <p:sp>
        <p:nvSpPr>
          <p:cNvPr id="693" name="Google Shape;693;p87"/>
          <p:cNvSpPr txBox="1"/>
          <p:nvPr/>
        </p:nvSpPr>
        <p:spPr>
          <a:xfrm>
            <a:off x="6099475" y="4293800"/>
            <a:ext cx="9765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2000"/>
              </a:spcAft>
              <a:buNone/>
            </a:pPr>
            <a:r>
              <a:rPr lang="en-GB" sz="1300">
                <a:solidFill>
                  <a:schemeClr val="dk1"/>
                </a:solidFill>
                <a:latin typeface="Avenir"/>
                <a:ea typeface="Avenir"/>
                <a:cs typeface="Avenir"/>
                <a:sym typeface="Avenir"/>
              </a:rPr>
              <a:t>F</a:t>
            </a:r>
            <a:r>
              <a:rPr lang="en-GB" sz="1300" baseline="-25000">
                <a:solidFill>
                  <a:schemeClr val="dk1"/>
                </a:solidFill>
                <a:latin typeface="Avenir"/>
                <a:ea typeface="Avenir"/>
                <a:cs typeface="Avenir"/>
                <a:sym typeface="Avenir"/>
              </a:rPr>
              <a:t>(3,16),0.05</a:t>
            </a:r>
            <a:endParaRPr sz="1300">
              <a:latin typeface="Avenir"/>
              <a:ea typeface="Avenir"/>
              <a:cs typeface="Avenir"/>
              <a:sym typeface="Avenir"/>
            </a:endParaRPr>
          </a:p>
        </p:txBody>
      </p:sp>
    </p:spTree>
    <p:extLst>
      <p:ext uri="{BB962C8B-B14F-4D97-AF65-F5344CB8AC3E}">
        <p14:creationId xmlns:p14="http://schemas.microsoft.com/office/powerpoint/2010/main" val="26426959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8"/>
          <p:cNvSpPr txBox="1">
            <a:spLocks noGrp="1"/>
          </p:cNvSpPr>
          <p:nvPr>
            <p:ph type="body" idx="2"/>
          </p:nvPr>
        </p:nvSpPr>
        <p:spPr>
          <a:xfrm>
            <a:off x="464025" y="2271000"/>
            <a:ext cx="8406900" cy="60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t>One way ANOVA can be said to check the effect of a nominal variable over a numerical variable.</a:t>
            </a:r>
            <a:endParaRPr/>
          </a:p>
          <a:p>
            <a:pPr marL="457200" lvl="0" indent="0" algn="l" rtl="0">
              <a:spcBef>
                <a:spcPts val="2000"/>
              </a:spcBef>
              <a:spcAft>
                <a:spcPts val="1600"/>
              </a:spcAft>
              <a:buNone/>
            </a:pPr>
            <a:endParaRPr/>
          </a:p>
        </p:txBody>
      </p:sp>
    </p:spTree>
    <p:extLst>
      <p:ext uri="{BB962C8B-B14F-4D97-AF65-F5344CB8AC3E}">
        <p14:creationId xmlns:p14="http://schemas.microsoft.com/office/powerpoint/2010/main" val="42057499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8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analysis</a:t>
            </a:r>
            <a:endParaRPr/>
          </a:p>
        </p:txBody>
      </p:sp>
      <p:sp>
        <p:nvSpPr>
          <p:cNvPr id="704" name="Google Shape;704;p89"/>
          <p:cNvSpPr txBox="1">
            <a:spLocks noGrp="1"/>
          </p:cNvSpPr>
          <p:nvPr>
            <p:ph type="body" idx="2"/>
          </p:nvPr>
        </p:nvSpPr>
        <p:spPr>
          <a:xfrm>
            <a:off x="422025" y="1571700"/>
            <a:ext cx="84069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In the example, Ryan has tested for strength of materials due to 4 machines   </a:t>
            </a:r>
            <a:endParaRPr/>
          </a:p>
          <a:p>
            <a:pPr marL="457200" lvl="0" indent="-330200" algn="l" rtl="0">
              <a:lnSpc>
                <a:spcPct val="100000"/>
              </a:lnSpc>
              <a:spcBef>
                <a:spcPts val="3000"/>
              </a:spcBef>
              <a:spcAft>
                <a:spcPts val="0"/>
              </a:spcAft>
              <a:buSzPts val="1600"/>
              <a:buChar char="●"/>
            </a:pPr>
            <a:r>
              <a:rPr lang="en-GB"/>
              <a:t>The null hypothesis for ANOVA was rejected</a:t>
            </a:r>
            <a:endParaRPr/>
          </a:p>
          <a:p>
            <a:pPr marL="457200" lvl="0" indent="-330200" algn="l" rtl="0">
              <a:lnSpc>
                <a:spcPct val="100000"/>
              </a:lnSpc>
              <a:spcBef>
                <a:spcPts val="3000"/>
              </a:spcBef>
              <a:spcAft>
                <a:spcPts val="0"/>
              </a:spcAft>
              <a:buSzPts val="1600"/>
              <a:buChar char="●"/>
            </a:pPr>
            <a:r>
              <a:rPr lang="en-GB"/>
              <a:t>Now it is of Ryan’s interest to know which machine(s) has a different outcome</a:t>
            </a:r>
            <a:endParaRPr/>
          </a:p>
          <a:p>
            <a:pPr marL="0" lvl="0" indent="0" algn="l" rtl="0">
              <a:lnSpc>
                <a:spcPct val="100000"/>
              </a:lnSpc>
              <a:spcBef>
                <a:spcPts val="3000"/>
              </a:spcBef>
              <a:spcAft>
                <a:spcPts val="3000"/>
              </a:spcAft>
              <a:buNone/>
            </a:pPr>
            <a:r>
              <a:rPr lang="en-GB">
                <a:solidFill>
                  <a:srgbClr val="25AAE2"/>
                </a:solidFill>
              </a:rPr>
              <a:t>How would he find out?</a:t>
            </a:r>
            <a:endParaRPr>
              <a:solidFill>
                <a:srgbClr val="25AAE2"/>
              </a:solidFill>
            </a:endParaRPr>
          </a:p>
        </p:txBody>
      </p:sp>
    </p:spTree>
    <p:extLst>
      <p:ext uri="{BB962C8B-B14F-4D97-AF65-F5344CB8AC3E}">
        <p14:creationId xmlns:p14="http://schemas.microsoft.com/office/powerpoint/2010/main" val="242419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6"/>
          <p:cNvSpPr txBox="1">
            <a:spLocks noGrp="1"/>
          </p:cNvSpPr>
          <p:nvPr>
            <p:ph type="subTitle" idx="1"/>
          </p:nvPr>
        </p:nvSpPr>
        <p:spPr>
          <a:xfrm>
            <a:off x="422025" y="974925"/>
            <a:ext cx="64116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Test for population mean (σ unknown)</a:t>
            </a:r>
            <a:endParaRPr/>
          </a:p>
        </p:txBody>
      </p:sp>
      <p:sp>
        <p:nvSpPr>
          <p:cNvPr id="186" name="Google Shape;186;p26"/>
          <p:cNvSpPr txBox="1"/>
          <p:nvPr/>
        </p:nvSpPr>
        <p:spPr>
          <a:xfrm>
            <a:off x="422025" y="1571700"/>
            <a:ext cx="8399700" cy="29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latin typeface="Avenir"/>
                <a:ea typeface="Avenir"/>
                <a:cs typeface="Avenir"/>
                <a:sym typeface="Avenir"/>
              </a:rPr>
              <a:t>Question:</a:t>
            </a:r>
            <a:endParaRPr sz="1800">
              <a:latin typeface="Avenir"/>
              <a:ea typeface="Avenir"/>
              <a:cs typeface="Avenir"/>
              <a:sym typeface="Avenir"/>
            </a:endParaRPr>
          </a:p>
          <a:p>
            <a:pPr marL="0" lvl="0" indent="0" algn="l" rtl="0">
              <a:lnSpc>
                <a:spcPct val="115000"/>
              </a:lnSpc>
              <a:spcBef>
                <a:spcPts val="2000"/>
              </a:spcBef>
              <a:spcAft>
                <a:spcPts val="2000"/>
              </a:spcAft>
              <a:buNone/>
            </a:pPr>
            <a:r>
              <a:rPr lang="en-GB" sz="1600">
                <a:latin typeface="Avenir"/>
                <a:ea typeface="Avenir"/>
                <a:cs typeface="Avenir"/>
                <a:sym typeface="Avenir"/>
              </a:rPr>
              <a:t>The manager of a packaging process at a protein powder manufacturing plant wants to determine if the </a:t>
            </a:r>
            <a:r>
              <a:rPr lang="en-GB" sz="1600">
                <a:solidFill>
                  <a:schemeClr val="dk1"/>
                </a:solidFill>
                <a:latin typeface="Avenir"/>
                <a:ea typeface="Avenir"/>
                <a:cs typeface="Avenir"/>
                <a:sym typeface="Avenir"/>
              </a:rPr>
              <a:t>protein powder</a:t>
            </a:r>
            <a:r>
              <a:rPr lang="en-GB" sz="1600">
                <a:latin typeface="Avenir"/>
                <a:ea typeface="Avenir"/>
                <a:cs typeface="Avenir"/>
                <a:sym typeface="Avenir"/>
              </a:rPr>
              <a:t> packing process is in control. The correct amount of </a:t>
            </a:r>
            <a:r>
              <a:rPr lang="en-GB" sz="1600">
                <a:solidFill>
                  <a:schemeClr val="dk1"/>
                </a:solidFill>
                <a:latin typeface="Avenir"/>
                <a:ea typeface="Avenir"/>
                <a:cs typeface="Avenir"/>
                <a:sym typeface="Avenir"/>
              </a:rPr>
              <a:t>protein powder</a:t>
            </a:r>
            <a:r>
              <a:rPr lang="en-GB" sz="1600">
                <a:latin typeface="Avenir"/>
                <a:ea typeface="Avenir"/>
                <a:cs typeface="Avenir"/>
                <a:sym typeface="Avenir"/>
              </a:rPr>
              <a:t> per box is 350 grams on an average. A sample of 80 boxes was drawn which gave a mean of 354.5 grams with a standard deviation of 15. At 5% level of significance, is there evidence to suggest that the weight is different from 350 grams.</a:t>
            </a:r>
            <a:endParaRPr>
              <a:solidFill>
                <a:srgbClr val="000000"/>
              </a:solidFill>
              <a:latin typeface="Avenir"/>
              <a:ea typeface="Avenir"/>
              <a:cs typeface="Avenir"/>
              <a:sym typeface="Aveni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9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analysis</a:t>
            </a:r>
            <a:endParaRPr/>
          </a:p>
        </p:txBody>
      </p:sp>
      <p:sp>
        <p:nvSpPr>
          <p:cNvPr id="710" name="Google Shape;710;p90"/>
          <p:cNvSpPr txBox="1">
            <a:spLocks noGrp="1"/>
          </p:cNvSpPr>
          <p:nvPr>
            <p:ph type="body" idx="2"/>
          </p:nvPr>
        </p:nvSpPr>
        <p:spPr>
          <a:xfrm>
            <a:off x="422025" y="1571700"/>
            <a:ext cx="84069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dirty="0"/>
              <a:t>If</a:t>
            </a:r>
            <a:r>
              <a:rPr lang="en-GB" dirty="0">
                <a:solidFill>
                  <a:schemeClr val="dk1"/>
                </a:solidFill>
              </a:rPr>
              <a:t> we fail to reject the null hypothesis,</a:t>
            </a:r>
            <a:r>
              <a:rPr lang="en-GB" dirty="0"/>
              <a:t> it implies that all the treatments have the same effect</a:t>
            </a:r>
            <a:endParaRPr dirty="0"/>
          </a:p>
          <a:p>
            <a:pPr marL="457200" lvl="0" indent="-330200" algn="l" rtl="0">
              <a:lnSpc>
                <a:spcPct val="100000"/>
              </a:lnSpc>
              <a:spcBef>
                <a:spcPts val="3000"/>
              </a:spcBef>
              <a:spcAft>
                <a:spcPts val="0"/>
              </a:spcAft>
              <a:buSzPts val="1600"/>
              <a:buChar char="●"/>
            </a:pPr>
            <a:r>
              <a:rPr lang="en-GB" dirty="0"/>
              <a:t>However, if the null hypothesis is rejected, it implies that at least one treatment has a different average</a:t>
            </a:r>
            <a:endParaRPr dirty="0"/>
          </a:p>
          <a:p>
            <a:pPr marL="457200" lvl="0" indent="-330200" algn="l" rtl="0">
              <a:lnSpc>
                <a:spcPct val="100000"/>
              </a:lnSpc>
              <a:spcBef>
                <a:spcPts val="3000"/>
              </a:spcBef>
              <a:spcAft>
                <a:spcPts val="0"/>
              </a:spcAft>
              <a:buSzPts val="1600"/>
              <a:buChar char="●"/>
            </a:pPr>
            <a:r>
              <a:rPr lang="en-GB" dirty="0"/>
              <a:t>To know which treatment(s) has/have different outcome </a:t>
            </a:r>
            <a:endParaRPr dirty="0"/>
          </a:p>
          <a:p>
            <a:pPr marL="457200" lvl="0" indent="-330200" algn="l" rtl="0">
              <a:lnSpc>
                <a:spcPct val="100000"/>
              </a:lnSpc>
              <a:spcBef>
                <a:spcPts val="3000"/>
              </a:spcBef>
              <a:spcAft>
                <a:spcPts val="0"/>
              </a:spcAft>
              <a:buSzPts val="1600"/>
              <a:buChar char="●"/>
            </a:pPr>
            <a:r>
              <a:rPr lang="en-GB" dirty="0"/>
              <a:t>Can be found out using the</a:t>
            </a:r>
            <a:r>
              <a:rPr lang="en-GB" dirty="0">
                <a:solidFill>
                  <a:srgbClr val="25AAE2"/>
                </a:solidFill>
              </a:rPr>
              <a:t> post hoc </a:t>
            </a:r>
            <a:r>
              <a:rPr lang="en-GB" dirty="0" smtClean="0">
                <a:solidFill>
                  <a:srgbClr val="25AAE2"/>
                </a:solidFill>
              </a:rPr>
              <a:t>tests (Learning Material)</a:t>
            </a:r>
            <a:endParaRPr dirty="0">
              <a:solidFill>
                <a:srgbClr val="25AAE2"/>
              </a:solidFill>
            </a:endParaRPr>
          </a:p>
          <a:p>
            <a:pPr marL="0" lvl="0" indent="0" algn="l" rtl="0">
              <a:lnSpc>
                <a:spcPct val="100000"/>
              </a:lnSpc>
              <a:spcBef>
                <a:spcPts val="3000"/>
              </a:spcBef>
              <a:spcAft>
                <a:spcPts val="3000"/>
              </a:spcAft>
              <a:buNone/>
            </a:pPr>
            <a:endParaRPr dirty="0"/>
          </a:p>
        </p:txBody>
      </p:sp>
    </p:spTree>
    <p:extLst>
      <p:ext uri="{BB962C8B-B14F-4D97-AF65-F5344CB8AC3E}">
        <p14:creationId xmlns:p14="http://schemas.microsoft.com/office/powerpoint/2010/main" val="2039034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59"/>
          <p:cNvSpPr txBox="1"/>
          <p:nvPr/>
        </p:nvSpPr>
        <p:spPr>
          <a:xfrm>
            <a:off x="0" y="2248350"/>
            <a:ext cx="9144000" cy="4944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GB" sz="3000" b="0" i="0" u="none" strike="noStrike" cap="none">
                <a:latin typeface="Avenir"/>
                <a:ea typeface="Avenir"/>
                <a:cs typeface="Avenir"/>
                <a:sym typeface="Avenir"/>
              </a:rPr>
              <a:t>Thank You</a:t>
            </a:r>
            <a:endParaRPr sz="3000" b="0" i="0" u="none" strike="noStrike" cap="non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subTitle" idx="1"/>
          </p:nvPr>
        </p:nvSpPr>
        <p:spPr>
          <a:xfrm>
            <a:off x="422025" y="974925"/>
            <a:ext cx="64116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Test for population mean (σ unknown)</a:t>
            </a:r>
            <a:endParaRPr/>
          </a:p>
        </p:txBody>
      </p:sp>
      <p:sp>
        <p:nvSpPr>
          <p:cNvPr id="192" name="Google Shape;192;p27"/>
          <p:cNvSpPr txBox="1"/>
          <p:nvPr/>
        </p:nvSpPr>
        <p:spPr>
          <a:xfrm>
            <a:off x="422025" y="1571700"/>
            <a:ext cx="8399700" cy="29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Solution</a:t>
            </a:r>
            <a:r>
              <a:rPr lang="en-GB" sz="1800">
                <a:solidFill>
                  <a:srgbClr val="000000"/>
                </a:solidFill>
                <a:latin typeface="Avenir"/>
                <a:ea typeface="Avenir"/>
                <a:cs typeface="Avenir"/>
                <a:sym typeface="Avenir"/>
              </a:rPr>
              <a:t>:</a:t>
            </a:r>
            <a:endParaRPr sz="1800">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X: Amount of </a:t>
            </a:r>
            <a:r>
              <a:rPr lang="en-GB" sz="1600">
                <a:solidFill>
                  <a:schemeClr val="dk1"/>
                </a:solidFill>
                <a:latin typeface="Avenir"/>
                <a:ea typeface="Avenir"/>
                <a:cs typeface="Avenir"/>
                <a:sym typeface="Avenir"/>
              </a:rPr>
              <a:t>protein powder</a:t>
            </a:r>
            <a:r>
              <a:rPr lang="en-GB" sz="1600">
                <a:latin typeface="Avenir"/>
                <a:ea typeface="Avenir"/>
                <a:cs typeface="Avenir"/>
                <a:sym typeface="Avenir"/>
              </a:rPr>
              <a:t> in a box</a:t>
            </a:r>
            <a:br>
              <a:rPr lang="en-GB" sz="1600">
                <a:latin typeface="Avenir"/>
                <a:ea typeface="Avenir"/>
                <a:cs typeface="Avenir"/>
                <a:sym typeface="Avenir"/>
              </a:rPr>
            </a:br>
            <a:r>
              <a:rPr lang="en-GB" sz="1600">
                <a:latin typeface="Avenir"/>
                <a:ea typeface="Avenir"/>
                <a:cs typeface="Avenir"/>
                <a:sym typeface="Avenir"/>
              </a:rPr>
              <a:t>X~N(µ,σ</a:t>
            </a:r>
            <a:r>
              <a:rPr lang="en-GB" sz="1600" baseline="30000">
                <a:latin typeface="Avenir"/>
                <a:ea typeface="Avenir"/>
                <a:cs typeface="Avenir"/>
                <a:sym typeface="Avenir"/>
              </a:rPr>
              <a:t>2</a:t>
            </a:r>
            <a:r>
              <a:rPr lang="en-GB" sz="1600">
                <a:latin typeface="Avenir"/>
                <a:ea typeface="Avenir"/>
                <a:cs typeface="Avenir"/>
                <a:sym typeface="Avenir"/>
              </a:rPr>
              <a:t>)</a:t>
            </a:r>
            <a:endParaRPr sz="1600">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Here n = 80, 	s = 15, 	µ =350, 	      = 354.5 </a:t>
            </a:r>
            <a:endParaRPr sz="1600">
              <a:latin typeface="Avenir"/>
              <a:ea typeface="Avenir"/>
              <a:cs typeface="Avenir"/>
              <a:sym typeface="Avenir"/>
            </a:endParaRPr>
          </a:p>
          <a:p>
            <a:pPr marL="0" lvl="0" indent="0" algn="l" rtl="0">
              <a:spcBef>
                <a:spcPts val="2000"/>
              </a:spcBef>
              <a:spcAft>
                <a:spcPts val="2000"/>
              </a:spcAft>
              <a:buNone/>
            </a:pPr>
            <a:r>
              <a:rPr lang="en-GB" sz="1600">
                <a:latin typeface="Avenir"/>
                <a:ea typeface="Avenir"/>
                <a:cs typeface="Avenir"/>
                <a:sym typeface="Avenir"/>
              </a:rPr>
              <a:t>To test H</a:t>
            </a:r>
            <a:r>
              <a:rPr lang="en-GB" sz="1600" baseline="-25000">
                <a:latin typeface="Avenir"/>
                <a:ea typeface="Avenir"/>
                <a:cs typeface="Avenir"/>
                <a:sym typeface="Avenir"/>
              </a:rPr>
              <a:t>0</a:t>
            </a:r>
            <a:r>
              <a:rPr lang="en-GB" sz="1600">
                <a:latin typeface="Avenir"/>
                <a:ea typeface="Avenir"/>
                <a:cs typeface="Avenir"/>
                <a:sym typeface="Avenir"/>
              </a:rPr>
              <a:t>: µ = 350 		against 		H</a:t>
            </a:r>
            <a:r>
              <a:rPr lang="en-GB" sz="1600" baseline="-25000">
                <a:latin typeface="Avenir"/>
                <a:ea typeface="Avenir"/>
                <a:cs typeface="Avenir"/>
                <a:sym typeface="Avenir"/>
              </a:rPr>
              <a:t>1</a:t>
            </a:r>
            <a:r>
              <a:rPr lang="en-GB" sz="1600">
                <a:latin typeface="Avenir"/>
                <a:ea typeface="Avenir"/>
                <a:cs typeface="Avenir"/>
                <a:sym typeface="Avenir"/>
              </a:rPr>
              <a:t>: µ ≠ 350</a:t>
            </a:r>
            <a:endParaRPr sz="1600">
              <a:latin typeface="Avenir"/>
              <a:ea typeface="Avenir"/>
              <a:cs typeface="Avenir"/>
              <a:sym typeface="Avenir"/>
            </a:endParaRPr>
          </a:p>
        </p:txBody>
      </p:sp>
      <p:pic>
        <p:nvPicPr>
          <p:cNvPr id="193" name="Google Shape;193;p27" descr="\bar X \pm z_{\alpha/2} \frac{\sigma}{\sqrt{n}}" title="MathEquation,#000000"/>
          <p:cNvPicPr preferRelativeResize="0"/>
          <p:nvPr/>
        </p:nvPicPr>
        <p:blipFill rotWithShape="1">
          <a:blip r:embed="rId3">
            <a:alphaModFix/>
          </a:blip>
          <a:srcRect r="81345" b="37146"/>
          <a:stretch/>
        </p:blipFill>
        <p:spPr>
          <a:xfrm>
            <a:off x="3851450" y="2940112"/>
            <a:ext cx="185550" cy="203175"/>
          </a:xfrm>
          <a:prstGeom prst="rect">
            <a:avLst/>
          </a:prstGeom>
          <a:noFill/>
          <a:ln>
            <a:noFill/>
          </a:ln>
        </p:spPr>
      </p:pic>
      <p:pic>
        <p:nvPicPr>
          <p:cNvPr id="194" name="Google Shape;194;p27"/>
          <p:cNvPicPr preferRelativeResize="0"/>
          <p:nvPr/>
        </p:nvPicPr>
        <p:blipFill>
          <a:blip r:embed="rId4">
            <a:alphaModFix/>
          </a:blip>
          <a:stretch>
            <a:fillRect/>
          </a:stretch>
        </p:blipFill>
        <p:spPr>
          <a:xfrm>
            <a:off x="5621325" y="2662050"/>
            <a:ext cx="3302949" cy="184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subTitle" idx="1"/>
          </p:nvPr>
        </p:nvSpPr>
        <p:spPr>
          <a:xfrm>
            <a:off x="422025" y="974925"/>
            <a:ext cx="64116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Test for population mean (σ unknown)</a:t>
            </a:r>
            <a:endParaRPr/>
          </a:p>
        </p:txBody>
      </p:sp>
      <p:sp>
        <p:nvSpPr>
          <p:cNvPr id="200" name="Google Shape;200;p28"/>
          <p:cNvSpPr txBox="1"/>
          <p:nvPr/>
        </p:nvSpPr>
        <p:spPr>
          <a:xfrm>
            <a:off x="422025" y="1571700"/>
            <a:ext cx="8399700" cy="34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a:t>
            </a:r>
            <a:r>
              <a:rPr lang="en-GB" sz="1800">
                <a:solidFill>
                  <a:srgbClr val="000000"/>
                </a:solidFill>
                <a:latin typeface="Avenir"/>
                <a:ea typeface="Avenir"/>
                <a:cs typeface="Avenir"/>
                <a:sym typeface="Avenir"/>
              </a:rPr>
              <a:t>tion:</a:t>
            </a:r>
            <a:endParaRPr sz="1800">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The test statistic is</a:t>
            </a:r>
            <a:endParaRPr sz="1600">
              <a:latin typeface="Avenir"/>
              <a:ea typeface="Avenir"/>
              <a:cs typeface="Avenir"/>
              <a:sym typeface="Avenir"/>
            </a:endParaRPr>
          </a:p>
          <a:p>
            <a:pPr marL="0" lvl="0" indent="0" algn="l" rtl="0">
              <a:spcBef>
                <a:spcPts val="2000"/>
              </a:spcBef>
              <a:spcAft>
                <a:spcPts val="0"/>
              </a:spcAft>
              <a:buNone/>
            </a:pPr>
            <a:endParaRPr sz="1600">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Decision Rule: Reject |Z</a:t>
            </a:r>
            <a:r>
              <a:rPr lang="en-GB" sz="1600" baseline="-25000">
                <a:latin typeface="Avenir"/>
                <a:ea typeface="Avenir"/>
                <a:cs typeface="Avenir"/>
                <a:sym typeface="Avenir"/>
              </a:rPr>
              <a:t>calc</a:t>
            </a:r>
            <a:r>
              <a:rPr lang="en-GB" sz="1600">
                <a:latin typeface="Avenir"/>
                <a:ea typeface="Avenir"/>
                <a:cs typeface="Avenir"/>
                <a:sym typeface="Avenir"/>
              </a:rPr>
              <a:t>| ≥ Z</a:t>
            </a:r>
            <a:r>
              <a:rPr lang="en-GB" sz="1600" baseline="-25000">
                <a:latin typeface="Avenir"/>
                <a:ea typeface="Avenir"/>
                <a:cs typeface="Avenir"/>
                <a:sym typeface="Avenir"/>
              </a:rPr>
              <a:t>α/2</a:t>
            </a:r>
            <a:r>
              <a:rPr lang="en-GB" sz="1600">
                <a:latin typeface="Avenir"/>
                <a:ea typeface="Avenir"/>
                <a:cs typeface="Avenir"/>
                <a:sym typeface="Avenir"/>
              </a:rPr>
              <a:t> </a:t>
            </a:r>
            <a:endParaRPr sz="1600">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Here </a:t>
            </a:r>
            <a:r>
              <a:rPr lang="en-GB" sz="1600">
                <a:solidFill>
                  <a:schemeClr val="dk1"/>
                </a:solidFill>
                <a:latin typeface="Avenir"/>
                <a:ea typeface="Avenir"/>
                <a:cs typeface="Avenir"/>
                <a:sym typeface="Avenir"/>
              </a:rPr>
              <a:t>Z</a:t>
            </a:r>
            <a:r>
              <a:rPr lang="en-GB" sz="1600" baseline="-25000">
                <a:solidFill>
                  <a:schemeClr val="dk1"/>
                </a:solidFill>
                <a:latin typeface="Avenir"/>
                <a:ea typeface="Avenir"/>
                <a:cs typeface="Avenir"/>
                <a:sym typeface="Avenir"/>
              </a:rPr>
              <a:t>α/2</a:t>
            </a:r>
            <a:r>
              <a:rPr lang="en-GB" sz="1600">
                <a:latin typeface="Avenir"/>
                <a:ea typeface="Avenir"/>
                <a:cs typeface="Avenir"/>
                <a:sym typeface="Avenir"/>
              </a:rPr>
              <a:t> = 1.96</a:t>
            </a:r>
            <a:endParaRPr sz="1600">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Since 2.683&gt;1.96, reject H</a:t>
            </a:r>
            <a:r>
              <a:rPr lang="en-GB" sz="1600" baseline="-25000">
                <a:latin typeface="Avenir"/>
                <a:ea typeface="Avenir"/>
                <a:cs typeface="Avenir"/>
                <a:sym typeface="Avenir"/>
              </a:rPr>
              <a:t>0</a:t>
            </a:r>
            <a:r>
              <a:rPr lang="en-GB" sz="1600">
                <a:latin typeface="Avenir"/>
                <a:ea typeface="Avenir"/>
                <a:cs typeface="Avenir"/>
                <a:sym typeface="Avenir"/>
              </a:rPr>
              <a:t>. </a:t>
            </a:r>
            <a:endParaRPr sz="1600">
              <a:latin typeface="Avenir"/>
              <a:ea typeface="Avenir"/>
              <a:cs typeface="Avenir"/>
              <a:sym typeface="Avenir"/>
            </a:endParaRPr>
          </a:p>
          <a:p>
            <a:pPr marL="0" lvl="0" indent="0" algn="l" rtl="0">
              <a:spcBef>
                <a:spcPts val="2000"/>
              </a:spcBef>
              <a:spcAft>
                <a:spcPts val="2000"/>
              </a:spcAft>
              <a:buNone/>
            </a:pPr>
            <a:r>
              <a:rPr lang="en-GB" sz="1600">
                <a:latin typeface="Avenir"/>
                <a:ea typeface="Avenir"/>
                <a:cs typeface="Avenir"/>
                <a:sym typeface="Avenir"/>
              </a:rPr>
              <a:t>We may conclude that the average weight of </a:t>
            </a:r>
            <a:r>
              <a:rPr lang="en-GB" sz="1600">
                <a:solidFill>
                  <a:schemeClr val="dk1"/>
                </a:solidFill>
                <a:latin typeface="Avenir"/>
                <a:ea typeface="Avenir"/>
                <a:cs typeface="Avenir"/>
                <a:sym typeface="Avenir"/>
              </a:rPr>
              <a:t>protein powder in </a:t>
            </a:r>
            <a:r>
              <a:rPr lang="en-GB" sz="1600">
                <a:latin typeface="Avenir"/>
                <a:ea typeface="Avenir"/>
                <a:cs typeface="Avenir"/>
                <a:sym typeface="Avenir"/>
              </a:rPr>
              <a:t>the box is not 350 grams</a:t>
            </a:r>
            <a:br>
              <a:rPr lang="en-GB" sz="1600">
                <a:latin typeface="Avenir"/>
                <a:ea typeface="Avenir"/>
                <a:cs typeface="Avenir"/>
                <a:sym typeface="Avenir"/>
              </a:rPr>
            </a:br>
            <a:endParaRPr sz="1600">
              <a:latin typeface="Avenir"/>
              <a:ea typeface="Avenir"/>
              <a:cs typeface="Avenir"/>
              <a:sym typeface="Avenir"/>
            </a:endParaRPr>
          </a:p>
        </p:txBody>
      </p:sp>
      <p:pic>
        <p:nvPicPr>
          <p:cNvPr id="201" name="Google Shape;201;p28" descr="Z = \frac{\bar X - \mu}{s/\sqrt n} = \frac{354.5 - 350}{15/\sqrt 80} = 2.683" title="MathEquation,#000000"/>
          <p:cNvPicPr preferRelativeResize="0"/>
          <p:nvPr/>
        </p:nvPicPr>
        <p:blipFill>
          <a:blip r:embed="rId3">
            <a:alphaModFix/>
          </a:blip>
          <a:stretch>
            <a:fillRect/>
          </a:stretch>
        </p:blipFill>
        <p:spPr>
          <a:xfrm>
            <a:off x="2119554" y="2487523"/>
            <a:ext cx="3208422" cy="533400"/>
          </a:xfrm>
          <a:prstGeom prst="rect">
            <a:avLst/>
          </a:prstGeom>
          <a:noFill/>
          <a:ln>
            <a:noFill/>
          </a:ln>
        </p:spPr>
      </p:pic>
      <p:pic>
        <p:nvPicPr>
          <p:cNvPr id="202" name="Google Shape;202;p28"/>
          <p:cNvPicPr preferRelativeResize="0"/>
          <p:nvPr/>
        </p:nvPicPr>
        <p:blipFill>
          <a:blip r:embed="rId4">
            <a:alphaModFix/>
          </a:blip>
          <a:stretch>
            <a:fillRect/>
          </a:stretch>
        </p:blipFill>
        <p:spPr>
          <a:xfrm>
            <a:off x="5631825" y="2225650"/>
            <a:ext cx="3302949" cy="1849650"/>
          </a:xfrm>
          <a:prstGeom prst="rect">
            <a:avLst/>
          </a:prstGeom>
          <a:noFill/>
          <a:ln>
            <a:noFill/>
          </a:ln>
        </p:spPr>
      </p:pic>
      <p:sp>
        <p:nvSpPr>
          <p:cNvPr id="203" name="Google Shape;203;p28"/>
          <p:cNvSpPr txBox="1"/>
          <p:nvPr/>
        </p:nvSpPr>
        <p:spPr>
          <a:xfrm>
            <a:off x="6607100" y="3632425"/>
            <a:ext cx="525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Avenir"/>
                <a:ea typeface="Avenir"/>
                <a:cs typeface="Avenir"/>
                <a:sym typeface="Avenir"/>
              </a:rPr>
              <a:t>-1.96</a:t>
            </a:r>
            <a:endParaRPr sz="200">
              <a:latin typeface="Avenir"/>
              <a:ea typeface="Avenir"/>
              <a:cs typeface="Avenir"/>
              <a:sym typeface="Avenir"/>
            </a:endParaRPr>
          </a:p>
        </p:txBody>
      </p:sp>
      <p:sp>
        <p:nvSpPr>
          <p:cNvPr id="204" name="Google Shape;204;p28"/>
          <p:cNvSpPr txBox="1"/>
          <p:nvPr/>
        </p:nvSpPr>
        <p:spPr>
          <a:xfrm>
            <a:off x="7510400" y="3632425"/>
            <a:ext cx="6468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Avenir"/>
                <a:ea typeface="Avenir"/>
                <a:cs typeface="Avenir"/>
                <a:sym typeface="Avenir"/>
              </a:rPr>
              <a:t>1.96</a:t>
            </a:r>
            <a:endParaRPr sz="2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body" idx="2"/>
          </p:nvPr>
        </p:nvSpPr>
        <p:spPr>
          <a:xfrm>
            <a:off x="630300" y="2022300"/>
            <a:ext cx="7883400" cy="10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The python code to conduct a Z test for population mean is </a:t>
            </a:r>
            <a:endParaRPr>
              <a:solidFill>
                <a:schemeClr val="dk1"/>
              </a:solidFill>
            </a:endParaRPr>
          </a:p>
          <a:p>
            <a:pPr marL="0" lvl="0" indent="0" algn="ctr" rtl="0">
              <a:spcBef>
                <a:spcPts val="1600"/>
              </a:spcBef>
              <a:spcAft>
                <a:spcPts val="0"/>
              </a:spcAft>
              <a:buClr>
                <a:schemeClr val="dk1"/>
              </a:buClr>
              <a:buSzPts val="1100"/>
              <a:buFont typeface="Arial"/>
              <a:buNone/>
            </a:pPr>
            <a:r>
              <a:rPr lang="en-GB">
                <a:solidFill>
                  <a:srgbClr val="25AAE2"/>
                </a:solidFill>
              </a:rPr>
              <a:t>statsmodels.stats.weightstats.ztest(sample,  value, alternative)</a:t>
            </a:r>
            <a:endParaRPr>
              <a:solidFill>
                <a:srgbClr val="25AAE2"/>
              </a:solidFill>
            </a:endParaRPr>
          </a:p>
          <a:p>
            <a:pPr marL="0" lvl="0" indent="0" algn="ctr" rtl="0">
              <a:spcBef>
                <a:spcPts val="1600"/>
              </a:spcBef>
              <a:spcAft>
                <a:spcPts val="1600"/>
              </a:spcAft>
              <a:buClr>
                <a:schemeClr val="dk1"/>
              </a:buClr>
              <a:buSzPts val="1100"/>
              <a:buFont typeface="Arial"/>
              <a:buNone/>
            </a:pPr>
            <a:endParaRPr>
              <a:solidFill>
                <a:srgbClr val="25AAE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Large sample tests</a:t>
            </a:r>
            <a:endParaRPr/>
          </a:p>
        </p:txBody>
      </p:sp>
      <p:sp>
        <p:nvSpPr>
          <p:cNvPr id="215" name="Google Shape;215;p30"/>
          <p:cNvSpPr txBox="1">
            <a:spLocks noGrp="1"/>
          </p:cNvSpPr>
          <p:nvPr>
            <p:ph type="body" idx="2"/>
          </p:nvPr>
        </p:nvSpPr>
        <p:spPr>
          <a:xfrm>
            <a:off x="422025" y="1571700"/>
            <a:ext cx="3380100" cy="23262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GB"/>
              <a:t>One sample </a:t>
            </a:r>
            <a:endParaRPr/>
          </a:p>
          <a:p>
            <a:pPr marL="457200" lvl="0" indent="-330200" algn="l" rtl="0">
              <a:lnSpc>
                <a:spcPct val="200000"/>
              </a:lnSpc>
              <a:spcBef>
                <a:spcPts val="5000"/>
              </a:spcBef>
              <a:spcAft>
                <a:spcPts val="0"/>
              </a:spcAft>
              <a:buSzPts val="1600"/>
              <a:buChar char="●"/>
            </a:pPr>
            <a:r>
              <a:rPr lang="en-GB"/>
              <a:t>Two sample</a:t>
            </a:r>
            <a:endParaRPr/>
          </a:p>
          <a:p>
            <a:pPr marL="0" lvl="0" indent="0" algn="l" rtl="0">
              <a:lnSpc>
                <a:spcPct val="200000"/>
              </a:lnSpc>
              <a:spcBef>
                <a:spcPts val="5000"/>
              </a:spcBef>
              <a:spcAft>
                <a:spcPts val="0"/>
              </a:spcAft>
              <a:buNone/>
            </a:pPr>
            <a:endParaRPr/>
          </a:p>
          <a:p>
            <a:pPr marL="0" lvl="0" indent="0" algn="l" rtl="0">
              <a:lnSpc>
                <a:spcPct val="200000"/>
              </a:lnSpc>
              <a:spcBef>
                <a:spcPts val="5000"/>
              </a:spcBef>
              <a:spcAft>
                <a:spcPts val="5000"/>
              </a:spcAft>
              <a:buNone/>
            </a:pPr>
            <a:endParaRPr/>
          </a:p>
        </p:txBody>
      </p:sp>
      <p:sp>
        <p:nvSpPr>
          <p:cNvPr id="216" name="Google Shape;216;p30"/>
          <p:cNvSpPr/>
          <p:nvPr/>
        </p:nvSpPr>
        <p:spPr>
          <a:xfrm>
            <a:off x="422025" y="2705500"/>
            <a:ext cx="2454300" cy="465900"/>
          </a:xfrm>
          <a:prstGeom prst="rect">
            <a:avLst/>
          </a:prstGeom>
          <a:noFill/>
          <a:ln w="19050" cap="flat" cmpd="sng">
            <a:solidFill>
              <a:srgbClr val="25AAE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17" name="Google Shape;217;p30"/>
          <p:cNvGraphicFramePr/>
          <p:nvPr/>
        </p:nvGraphicFramePr>
        <p:xfrm>
          <a:off x="3160050" y="1571700"/>
          <a:ext cx="3778400" cy="3200190"/>
        </p:xfrm>
        <a:graphic>
          <a:graphicData uri="http://schemas.openxmlformats.org/drawingml/2006/table">
            <a:tbl>
              <a:tblPr>
                <a:noFill/>
                <a:tableStyleId>{9195A173-0079-484B-9F22-560EEED06976}</a:tableStyleId>
              </a:tblPr>
              <a:tblGrid>
                <a:gridCol w="1889200">
                  <a:extLst>
                    <a:ext uri="{9D8B030D-6E8A-4147-A177-3AD203B41FA5}">
                      <a16:colId xmlns:a16="http://schemas.microsoft.com/office/drawing/2014/main" val="20000"/>
                    </a:ext>
                  </a:extLst>
                </a:gridCol>
                <a:gridCol w="18892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Number of Defective Items from Production Line A</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Number of Defective Items from Production Line B</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GB">
                          <a:latin typeface="Avenir"/>
                          <a:ea typeface="Avenir"/>
                          <a:cs typeface="Avenir"/>
                          <a:sym typeface="Avenir"/>
                        </a:rPr>
                        <a:t>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GB">
                          <a:latin typeface="Avenir"/>
                          <a:ea typeface="Avenir"/>
                          <a:cs typeface="Avenir"/>
                          <a:sym typeface="Avenir"/>
                        </a:rPr>
                        <a:t>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GB">
                          <a:latin typeface="Avenir"/>
                          <a:ea typeface="Avenir"/>
                          <a:cs typeface="Avenir"/>
                          <a:sym typeface="Avenir"/>
                        </a:rPr>
                        <a:t>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GB">
                          <a:latin typeface="Avenir"/>
                          <a:ea typeface="Avenir"/>
                          <a:cs typeface="Avenir"/>
                          <a:sym typeface="Avenir"/>
                        </a:rPr>
                        <a:t>6</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GB">
                          <a:latin typeface="Avenir"/>
                          <a:ea typeface="Avenir"/>
                          <a:cs typeface="Avenir"/>
                          <a:sym typeface="Avenir"/>
                        </a:rPr>
                        <a:t>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96200">
                <a:tc>
                  <a:txBody>
                    <a:bodyPr/>
                    <a:lstStyle/>
                    <a:p>
                      <a:pPr marL="0" lvl="0" indent="0" algn="ctr" rtl="0">
                        <a:spcBef>
                          <a:spcPts val="0"/>
                        </a:spcBef>
                        <a:spcAft>
                          <a:spcPts val="0"/>
                        </a:spcAft>
                        <a:buNone/>
                      </a:pPr>
                      <a:r>
                        <a:rPr lang="en-GB">
                          <a:latin typeface="Avenir"/>
                          <a:ea typeface="Avenir"/>
                          <a:cs typeface="Avenir"/>
                          <a:sym typeface="Avenir"/>
                        </a:rPr>
                        <a:t>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6</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18" name="Google Shape;218;p30"/>
          <p:cNvSpPr txBox="1"/>
          <p:nvPr/>
        </p:nvSpPr>
        <p:spPr>
          <a:xfrm>
            <a:off x="6938425" y="2449900"/>
            <a:ext cx="2140500" cy="151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25AAE2"/>
                </a:solidFill>
                <a:latin typeface="Caveat"/>
                <a:ea typeface="Caveat"/>
                <a:cs typeface="Caveat"/>
                <a:sym typeface="Caveat"/>
              </a:rPr>
              <a:t>Can we say that Production Line B produces less defectives than Production Line A?</a:t>
            </a:r>
            <a:endParaRPr sz="1800">
              <a:solidFill>
                <a:srgbClr val="25AAE2"/>
              </a:solidFill>
              <a:latin typeface="Caveat"/>
              <a:ea typeface="Caveat"/>
              <a:cs typeface="Caveat"/>
              <a:sym typeface="Cave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a:t>
            </a:r>
            <a:endParaRPr/>
          </a:p>
        </p:txBody>
      </p:sp>
      <p:sp>
        <p:nvSpPr>
          <p:cNvPr id="224" name="Google Shape;224;p31"/>
          <p:cNvSpPr txBox="1">
            <a:spLocks noGrp="1"/>
          </p:cNvSpPr>
          <p:nvPr>
            <p:ph type="body" idx="2"/>
          </p:nvPr>
        </p:nvSpPr>
        <p:spPr>
          <a:xfrm>
            <a:off x="422025" y="1571700"/>
            <a:ext cx="8418900" cy="2378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two sample tests are used to compare the equality of means of </a:t>
            </a:r>
            <a:r>
              <a:rPr lang="en-GB">
                <a:solidFill>
                  <a:srgbClr val="25AAE2"/>
                </a:solidFill>
              </a:rPr>
              <a:t>two</a:t>
            </a:r>
            <a:r>
              <a:rPr lang="en-GB"/>
              <a:t> populations</a:t>
            </a:r>
            <a:endParaRPr/>
          </a:p>
          <a:p>
            <a:pPr marL="457200" lvl="0" indent="-330200" algn="l" rtl="0">
              <a:lnSpc>
                <a:spcPct val="100000"/>
              </a:lnSpc>
              <a:spcBef>
                <a:spcPts val="4000"/>
              </a:spcBef>
              <a:spcAft>
                <a:spcPts val="0"/>
              </a:spcAft>
              <a:buSzPts val="1600"/>
              <a:buChar char="●"/>
            </a:pPr>
            <a:r>
              <a:rPr lang="en-GB"/>
              <a:t>Used to compare:</a:t>
            </a:r>
            <a:endParaRPr/>
          </a:p>
          <a:p>
            <a:pPr marL="914400" lvl="1" indent="-317500" algn="l" rtl="0">
              <a:lnSpc>
                <a:spcPct val="100000"/>
              </a:lnSpc>
              <a:spcBef>
                <a:spcPts val="2000"/>
              </a:spcBef>
              <a:spcAft>
                <a:spcPts val="0"/>
              </a:spcAft>
              <a:buSzPts val="1400"/>
              <a:buChar char="○"/>
            </a:pPr>
            <a:r>
              <a:rPr lang="en-GB"/>
              <a:t>Performance of two machineries</a:t>
            </a:r>
            <a:endParaRPr/>
          </a:p>
          <a:p>
            <a:pPr marL="914400" lvl="1" indent="-317500" algn="l" rtl="0">
              <a:lnSpc>
                <a:spcPct val="100000"/>
              </a:lnSpc>
              <a:spcBef>
                <a:spcPts val="2000"/>
              </a:spcBef>
              <a:spcAft>
                <a:spcPts val="2000"/>
              </a:spcAft>
              <a:buSzPts val="1400"/>
              <a:buChar char="○"/>
            </a:pPr>
            <a:r>
              <a:rPr lang="en-GB"/>
              <a:t>Performance of two portfolios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Agenda</a:t>
            </a:r>
            <a:endParaRPr/>
          </a:p>
        </p:txBody>
      </p:sp>
      <p:sp>
        <p:nvSpPr>
          <p:cNvPr id="83" name="Google Shape;83;p14"/>
          <p:cNvSpPr txBox="1">
            <a:spLocks noGrp="1"/>
          </p:cNvSpPr>
          <p:nvPr>
            <p:ph type="body" idx="2"/>
          </p:nvPr>
        </p:nvSpPr>
        <p:spPr>
          <a:xfrm>
            <a:off x="422025" y="1571700"/>
            <a:ext cx="7332900" cy="3401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dirty="0"/>
              <a:t>Large Sample Test</a:t>
            </a:r>
            <a:endParaRPr dirty="0"/>
          </a:p>
          <a:p>
            <a:pPr marL="914400" lvl="1" indent="-317500" algn="l" rtl="0">
              <a:lnSpc>
                <a:spcPct val="100000"/>
              </a:lnSpc>
              <a:spcBef>
                <a:spcPts val="1000"/>
              </a:spcBef>
              <a:spcAft>
                <a:spcPts val="0"/>
              </a:spcAft>
              <a:buClr>
                <a:schemeClr val="dk1"/>
              </a:buClr>
              <a:buSzPts val="1400"/>
              <a:buChar char="○"/>
            </a:pPr>
            <a:r>
              <a:rPr lang="en-GB" dirty="0">
                <a:solidFill>
                  <a:schemeClr val="dk1"/>
                </a:solidFill>
              </a:rPr>
              <a:t>One Sample</a:t>
            </a:r>
            <a:endParaRPr dirty="0">
              <a:solidFill>
                <a:schemeClr val="dk1"/>
              </a:solidFill>
            </a:endParaRPr>
          </a:p>
          <a:p>
            <a:pPr marL="914400" lvl="1" indent="-317500" algn="l" rtl="0">
              <a:lnSpc>
                <a:spcPct val="100000"/>
              </a:lnSpc>
              <a:spcBef>
                <a:spcPts val="500"/>
              </a:spcBef>
              <a:spcAft>
                <a:spcPts val="0"/>
              </a:spcAft>
              <a:buClr>
                <a:schemeClr val="dk1"/>
              </a:buClr>
              <a:buSzPts val="1400"/>
              <a:buChar char="○"/>
            </a:pPr>
            <a:r>
              <a:rPr lang="en-GB" dirty="0">
                <a:solidFill>
                  <a:schemeClr val="dk1"/>
                </a:solidFill>
              </a:rPr>
              <a:t>Two Sample</a:t>
            </a:r>
            <a:endParaRPr dirty="0">
              <a:solidFill>
                <a:schemeClr val="dk1"/>
              </a:solidFill>
            </a:endParaRPr>
          </a:p>
          <a:p>
            <a:pPr marL="457200" lvl="0" indent="-330200" algn="l" rtl="0">
              <a:lnSpc>
                <a:spcPct val="100000"/>
              </a:lnSpc>
              <a:spcBef>
                <a:spcPts val="1500"/>
              </a:spcBef>
              <a:spcAft>
                <a:spcPts val="0"/>
              </a:spcAft>
              <a:buClr>
                <a:schemeClr val="dk1"/>
              </a:buClr>
              <a:buSzPts val="1600"/>
              <a:buChar char="●"/>
            </a:pPr>
            <a:r>
              <a:rPr lang="en-GB" dirty="0">
                <a:solidFill>
                  <a:schemeClr val="dk1"/>
                </a:solidFill>
              </a:rPr>
              <a:t>Small Sample Test</a:t>
            </a:r>
            <a:endParaRPr dirty="0">
              <a:solidFill>
                <a:schemeClr val="dk1"/>
              </a:solidFill>
            </a:endParaRPr>
          </a:p>
          <a:p>
            <a:pPr marL="914400" lvl="1" indent="-317500" algn="l" rtl="0">
              <a:lnSpc>
                <a:spcPct val="100000"/>
              </a:lnSpc>
              <a:spcBef>
                <a:spcPts val="1000"/>
              </a:spcBef>
              <a:spcAft>
                <a:spcPts val="0"/>
              </a:spcAft>
              <a:buClr>
                <a:schemeClr val="dk1"/>
              </a:buClr>
              <a:buSzPts val="1400"/>
              <a:buChar char="○"/>
            </a:pPr>
            <a:r>
              <a:rPr lang="en-GB" dirty="0">
                <a:solidFill>
                  <a:schemeClr val="dk1"/>
                </a:solidFill>
              </a:rPr>
              <a:t>One Sample</a:t>
            </a:r>
            <a:endParaRPr dirty="0">
              <a:solidFill>
                <a:schemeClr val="dk1"/>
              </a:solidFill>
            </a:endParaRPr>
          </a:p>
          <a:p>
            <a:pPr marL="914400" lvl="1" indent="-317500" algn="l" rtl="0">
              <a:lnSpc>
                <a:spcPct val="100000"/>
              </a:lnSpc>
              <a:spcBef>
                <a:spcPts val="500"/>
              </a:spcBef>
              <a:spcAft>
                <a:spcPts val="0"/>
              </a:spcAft>
              <a:buClr>
                <a:schemeClr val="dk1"/>
              </a:buClr>
              <a:buSzPts val="1400"/>
              <a:buChar char="○"/>
            </a:pPr>
            <a:r>
              <a:rPr lang="en-GB" dirty="0">
                <a:solidFill>
                  <a:schemeClr val="dk1"/>
                </a:solidFill>
              </a:rPr>
              <a:t>Two </a:t>
            </a:r>
            <a:r>
              <a:rPr lang="en-GB" dirty="0" smtClean="0">
                <a:solidFill>
                  <a:schemeClr val="dk1"/>
                </a:solidFill>
              </a:rPr>
              <a:t>Sample</a:t>
            </a:r>
          </a:p>
          <a:p>
            <a:pPr lvl="0">
              <a:lnSpc>
                <a:spcPct val="100000"/>
              </a:lnSpc>
            </a:pPr>
            <a:r>
              <a:rPr lang="en-US" dirty="0"/>
              <a:t>Chi-square test</a:t>
            </a:r>
            <a:endParaRPr lang="en-US" dirty="0">
              <a:solidFill>
                <a:schemeClr val="dk1"/>
              </a:solidFill>
            </a:endParaRPr>
          </a:p>
          <a:p>
            <a:pPr lvl="1">
              <a:spcBef>
                <a:spcPts val="1000"/>
              </a:spcBef>
              <a:buClr>
                <a:schemeClr val="dk1"/>
              </a:buClr>
            </a:pPr>
            <a:r>
              <a:rPr lang="en-US" dirty="0">
                <a:solidFill>
                  <a:schemeClr val="dk1"/>
                </a:solidFill>
              </a:rPr>
              <a:t>Goodness of Fit</a:t>
            </a:r>
          </a:p>
          <a:p>
            <a:pPr lvl="1">
              <a:spcBef>
                <a:spcPts val="0"/>
              </a:spcBef>
              <a:buClr>
                <a:schemeClr val="dk1"/>
              </a:buClr>
            </a:pPr>
            <a:r>
              <a:rPr lang="en-US" dirty="0">
                <a:solidFill>
                  <a:schemeClr val="dk1"/>
                </a:solidFill>
              </a:rPr>
              <a:t>Independence of Attributes</a:t>
            </a:r>
          </a:p>
          <a:p>
            <a:pPr lvl="1">
              <a:spcBef>
                <a:spcPts val="0"/>
              </a:spcBef>
            </a:pPr>
            <a:r>
              <a:rPr lang="en-US" dirty="0">
                <a:solidFill>
                  <a:schemeClr val="dk1"/>
                </a:solidFill>
              </a:rPr>
              <a:t>Equality of Variance</a:t>
            </a:r>
          </a:p>
          <a:p>
            <a:pPr indent="-317500">
              <a:lnSpc>
                <a:spcPct val="100000"/>
              </a:lnSpc>
              <a:spcBef>
                <a:spcPts val="500"/>
              </a:spcBef>
              <a:buClr>
                <a:schemeClr val="dk1"/>
              </a:buClr>
              <a:buSzPts val="1400"/>
              <a:buChar char="○"/>
            </a:pPr>
            <a:endParaRPr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 for population mean</a:t>
            </a:r>
            <a:endParaRPr/>
          </a:p>
        </p:txBody>
      </p:sp>
      <p:sp>
        <p:nvSpPr>
          <p:cNvPr id="230" name="Google Shape;230;p32"/>
          <p:cNvSpPr txBox="1">
            <a:spLocks noGrp="1"/>
          </p:cNvSpPr>
          <p:nvPr>
            <p:ph type="body" idx="2"/>
          </p:nvPr>
        </p:nvSpPr>
        <p:spPr>
          <a:xfrm>
            <a:off x="422025" y="1571700"/>
            <a:ext cx="8418900" cy="3089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Let there be two different populations such that they follow normal distribution</a:t>
            </a:r>
            <a:endParaRPr/>
          </a:p>
          <a:p>
            <a:pPr marL="457200" lvl="0" indent="-330200" algn="l" rtl="0">
              <a:lnSpc>
                <a:spcPct val="100000"/>
              </a:lnSpc>
              <a:spcBef>
                <a:spcPts val="4000"/>
              </a:spcBef>
              <a:spcAft>
                <a:spcPts val="0"/>
              </a:spcAft>
              <a:buSzPts val="1600"/>
              <a:buChar char="●"/>
            </a:pPr>
            <a:r>
              <a:rPr lang="en-GB">
                <a:solidFill>
                  <a:schemeClr val="dk1"/>
                </a:solidFill>
              </a:rPr>
              <a:t>The two samples are independent of each other</a:t>
            </a:r>
            <a:endParaRPr>
              <a:solidFill>
                <a:schemeClr val="dk1"/>
              </a:solidFill>
            </a:endParaRPr>
          </a:p>
          <a:p>
            <a:pPr marL="457200" lvl="0" indent="-330200" algn="l" rtl="0">
              <a:lnSpc>
                <a:spcPct val="100000"/>
              </a:lnSpc>
              <a:spcBef>
                <a:spcPts val="4000"/>
              </a:spcBef>
              <a:spcAft>
                <a:spcPts val="4000"/>
              </a:spcAft>
              <a:buClr>
                <a:schemeClr val="dk1"/>
              </a:buClr>
              <a:buSzPts val="1600"/>
              <a:buChar char="●"/>
            </a:pPr>
            <a:r>
              <a:rPr lang="en-GB">
                <a:solidFill>
                  <a:schemeClr val="dk1"/>
                </a:solidFill>
              </a:rPr>
              <a:t>The samples must have equal variance (it can be tested statistically)</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p:nvPr/>
        </p:nvSpPr>
        <p:spPr>
          <a:xfrm>
            <a:off x="5091225" y="2104425"/>
            <a:ext cx="2940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1170300" y="2104425"/>
            <a:ext cx="28875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txBox="1"/>
          <p:nvPr/>
        </p:nvSpPr>
        <p:spPr>
          <a:xfrm>
            <a:off x="422025" y="1571700"/>
            <a:ext cx="8406900" cy="294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The hypothesis to test whether t</a:t>
            </a:r>
            <a:r>
              <a:rPr lang="en-GB" sz="1600">
                <a:latin typeface="Avenir"/>
                <a:ea typeface="Avenir"/>
                <a:cs typeface="Avenir"/>
                <a:sym typeface="Avenir"/>
              </a:rPr>
              <a:t>wo </a:t>
            </a:r>
            <a:r>
              <a:rPr lang="en-GB" sz="1600">
                <a:solidFill>
                  <a:srgbClr val="000000"/>
                </a:solidFill>
                <a:latin typeface="Avenir"/>
                <a:ea typeface="Avenir"/>
                <a:cs typeface="Avenir"/>
                <a:sym typeface="Avenir"/>
              </a:rPr>
              <a:t>populations </a:t>
            </a:r>
            <a:r>
              <a:rPr lang="en-GB" sz="1600">
                <a:latin typeface="Avenir"/>
                <a:ea typeface="Avenir"/>
                <a:cs typeface="Avenir"/>
                <a:sym typeface="Avenir"/>
              </a:rPr>
              <a:t>have equal variances</a:t>
            </a:r>
            <a:endParaRPr sz="1600">
              <a:solidFill>
                <a:srgbClr val="000000"/>
              </a:solidFill>
              <a:latin typeface="Avenir"/>
              <a:ea typeface="Avenir"/>
              <a:cs typeface="Avenir"/>
              <a:sym typeface="Avenir"/>
            </a:endParaRPr>
          </a:p>
          <a:p>
            <a:pPr marL="457200" lvl="0" indent="457200" algn="l" rtl="0">
              <a:spcBef>
                <a:spcPts val="2000"/>
              </a:spcBef>
              <a:spcAft>
                <a:spcPts val="0"/>
              </a:spcAft>
              <a:buNone/>
            </a:pPr>
            <a:r>
              <a:rPr lang="en-GB" sz="1600">
                <a:solidFill>
                  <a:srgbClr val="000000"/>
                </a:solidFill>
                <a:latin typeface="Avenir"/>
                <a:ea typeface="Avenir"/>
                <a:cs typeface="Avenir"/>
                <a:sym typeface="Avenir"/>
              </a:rPr>
              <a:t>H</a:t>
            </a:r>
            <a:r>
              <a:rPr lang="en-GB" sz="1600" baseline="-25000">
                <a:solidFill>
                  <a:srgbClr val="000000"/>
                </a:solidFill>
                <a:latin typeface="Avenir"/>
                <a:ea typeface="Avenir"/>
                <a:cs typeface="Avenir"/>
                <a:sym typeface="Avenir"/>
              </a:rPr>
              <a:t>0</a:t>
            </a:r>
            <a:r>
              <a:rPr lang="en-GB" sz="1600">
                <a:solidFill>
                  <a:srgbClr val="000000"/>
                </a:solidFill>
                <a:latin typeface="Avenir"/>
                <a:ea typeface="Avenir"/>
                <a:cs typeface="Avenir"/>
                <a:sym typeface="Avenir"/>
              </a:rPr>
              <a:t>: The</a:t>
            </a:r>
            <a:r>
              <a:rPr lang="en-GB" sz="1600">
                <a:latin typeface="Avenir"/>
                <a:ea typeface="Avenir"/>
                <a:cs typeface="Avenir"/>
                <a:sym typeface="Avenir"/>
              </a:rPr>
              <a:t> variances are equal	 </a:t>
            </a:r>
            <a:r>
              <a:rPr lang="en-GB" sz="1600">
                <a:solidFill>
                  <a:srgbClr val="000000"/>
                </a:solidFill>
                <a:latin typeface="Avenir"/>
                <a:ea typeface="Avenir"/>
                <a:cs typeface="Avenir"/>
                <a:sym typeface="Avenir"/>
              </a:rPr>
              <a:t>against  	 H</a:t>
            </a:r>
            <a:r>
              <a:rPr lang="en-GB" sz="1600" baseline="-25000">
                <a:solidFill>
                  <a:srgbClr val="000000"/>
                </a:solidFill>
                <a:latin typeface="Avenir"/>
                <a:ea typeface="Avenir"/>
                <a:cs typeface="Avenir"/>
                <a:sym typeface="Avenir"/>
              </a:rPr>
              <a:t>1</a:t>
            </a:r>
            <a:r>
              <a:rPr lang="en-GB" sz="1600">
                <a:solidFill>
                  <a:srgbClr val="000000"/>
                </a:solidFill>
                <a:latin typeface="Avenir"/>
                <a:ea typeface="Avenir"/>
                <a:cs typeface="Avenir"/>
                <a:sym typeface="Avenir"/>
              </a:rPr>
              <a:t>: </a:t>
            </a:r>
            <a:r>
              <a:rPr lang="en-GB" sz="1600">
                <a:solidFill>
                  <a:schemeClr val="dk1"/>
                </a:solidFill>
                <a:latin typeface="Avenir"/>
                <a:ea typeface="Avenir"/>
                <a:cs typeface="Avenir"/>
                <a:sym typeface="Avenir"/>
              </a:rPr>
              <a:t>The variances are not equal</a:t>
            </a:r>
            <a:endParaRPr sz="1600">
              <a:solidFill>
                <a:srgbClr val="000000"/>
              </a:solidFill>
              <a:latin typeface="Avenir"/>
              <a:ea typeface="Avenir"/>
              <a:cs typeface="Avenir"/>
              <a:sym typeface="Avenir"/>
            </a:endParaRPr>
          </a:p>
          <a:p>
            <a:pPr marL="457200" lvl="0" indent="-330200" algn="l" rtl="0">
              <a:spcBef>
                <a:spcPts val="400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Failing to reject H</a:t>
            </a:r>
            <a:r>
              <a:rPr lang="en-GB" sz="1600" baseline="-25000">
                <a:solidFill>
                  <a:srgbClr val="000000"/>
                </a:solidFill>
                <a:latin typeface="Avenir"/>
                <a:ea typeface="Avenir"/>
                <a:cs typeface="Avenir"/>
                <a:sym typeface="Avenir"/>
              </a:rPr>
              <a:t>0</a:t>
            </a:r>
            <a:r>
              <a:rPr lang="en-GB" sz="1600">
                <a:solidFill>
                  <a:srgbClr val="000000"/>
                </a:solidFill>
                <a:latin typeface="Avenir"/>
                <a:ea typeface="Avenir"/>
                <a:cs typeface="Avenir"/>
                <a:sym typeface="Avenir"/>
              </a:rPr>
              <a:t>, implies that the </a:t>
            </a:r>
            <a:r>
              <a:rPr lang="en-GB" sz="1600">
                <a:latin typeface="Avenir"/>
                <a:ea typeface="Avenir"/>
                <a:cs typeface="Avenir"/>
                <a:sym typeface="Avenir"/>
              </a:rPr>
              <a:t>two populations have equal variance </a:t>
            </a:r>
            <a:endParaRPr sz="1600">
              <a:latin typeface="Avenir"/>
              <a:ea typeface="Avenir"/>
              <a:cs typeface="Avenir"/>
              <a:sym typeface="Avenir"/>
            </a:endParaRPr>
          </a:p>
          <a:p>
            <a:pPr marL="457200" lvl="0" indent="-330200" algn="l" rtl="0">
              <a:spcBef>
                <a:spcPts val="400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The </a:t>
            </a:r>
            <a:r>
              <a:rPr lang="en-GB" sz="1600">
                <a:latin typeface="Avenir"/>
                <a:ea typeface="Avenir"/>
                <a:cs typeface="Avenir"/>
                <a:sym typeface="Avenir"/>
              </a:rPr>
              <a:t>Levene's</a:t>
            </a:r>
            <a:r>
              <a:rPr lang="en-GB" sz="1600">
                <a:solidFill>
                  <a:srgbClr val="000000"/>
                </a:solidFill>
                <a:latin typeface="Avenir"/>
                <a:ea typeface="Avenir"/>
                <a:cs typeface="Avenir"/>
                <a:sym typeface="Avenir"/>
              </a:rPr>
              <a:t> test used </a:t>
            </a:r>
            <a:endParaRPr sz="1600">
              <a:latin typeface="Avenir"/>
              <a:ea typeface="Avenir"/>
              <a:cs typeface="Avenir"/>
              <a:sym typeface="Avenir"/>
            </a:endParaRPr>
          </a:p>
          <a:p>
            <a:pPr marL="0" lvl="0" indent="0" algn="l" rtl="0">
              <a:spcBef>
                <a:spcPts val="4000"/>
              </a:spcBef>
              <a:spcAft>
                <a:spcPts val="4000"/>
              </a:spcAft>
              <a:buNone/>
            </a:pPr>
            <a:r>
              <a:rPr lang="en-GB" sz="1600">
                <a:solidFill>
                  <a:schemeClr val="dk1"/>
                </a:solidFill>
                <a:latin typeface="Avenir"/>
                <a:ea typeface="Avenir"/>
                <a:cs typeface="Avenir"/>
                <a:sym typeface="Avenir"/>
              </a:rPr>
              <a:t> </a:t>
            </a:r>
            <a:r>
              <a:rPr lang="en-GB" sz="1600">
                <a:solidFill>
                  <a:srgbClr val="25AAE2"/>
                </a:solidFill>
                <a:latin typeface="Avenir"/>
                <a:ea typeface="Avenir"/>
                <a:cs typeface="Avenir"/>
                <a:sym typeface="Avenir"/>
              </a:rPr>
              <a:t>Note: The python code for levene’s test scipy.stats.levene()</a:t>
            </a:r>
            <a:endParaRPr sz="1600">
              <a:latin typeface="Avenir"/>
              <a:ea typeface="Avenir"/>
              <a:cs typeface="Avenir"/>
              <a:sym typeface="Avenir"/>
            </a:endParaRPr>
          </a:p>
        </p:txBody>
      </p:sp>
      <p:sp>
        <p:nvSpPr>
          <p:cNvPr id="238" name="Google Shape;238;p33"/>
          <p:cNvSpPr txBox="1">
            <a:spLocks noGrp="1"/>
          </p:cNvSpPr>
          <p:nvPr>
            <p:ph type="subTitle" idx="1"/>
          </p:nvPr>
        </p:nvSpPr>
        <p:spPr>
          <a:xfrm>
            <a:off x="422025" y="974925"/>
            <a:ext cx="5341200" cy="47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Test for equality of variances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p:nvPr/>
        </p:nvSpPr>
        <p:spPr>
          <a:xfrm>
            <a:off x="2277700" y="2934372"/>
            <a:ext cx="11349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a:off x="4267075" y="2934372"/>
            <a:ext cx="11349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a:off x="2277700" y="3811672"/>
            <a:ext cx="5418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2277700" y="4277572"/>
            <a:ext cx="5418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txBox="1">
            <a:spLocks noGrp="1"/>
          </p:cNvSpPr>
          <p:nvPr>
            <p:ph type="body" idx="2"/>
          </p:nvPr>
        </p:nvSpPr>
        <p:spPr>
          <a:xfrm>
            <a:off x="422025" y="1571700"/>
            <a:ext cx="8406900" cy="3309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Let </a:t>
            </a:r>
            <a:r>
              <a:rPr lang="en-GB">
                <a:solidFill>
                  <a:schemeClr val="dk1"/>
                </a:solidFill>
              </a:rPr>
              <a:t>there be two samples of sizes n</a:t>
            </a:r>
            <a:r>
              <a:rPr lang="en-GB" baseline="-25000">
                <a:solidFill>
                  <a:schemeClr val="dk1"/>
                </a:solidFill>
              </a:rPr>
              <a:t>1</a:t>
            </a:r>
            <a:r>
              <a:rPr lang="en-GB">
                <a:solidFill>
                  <a:schemeClr val="dk1"/>
                </a:solidFill>
              </a:rPr>
              <a:t> and n</a:t>
            </a:r>
            <a:r>
              <a:rPr lang="en-GB" baseline="-25000">
                <a:solidFill>
                  <a:schemeClr val="dk1"/>
                </a:solidFill>
              </a:rPr>
              <a:t>2</a:t>
            </a:r>
            <a:r>
              <a:rPr lang="en-GB">
                <a:solidFill>
                  <a:schemeClr val="dk1"/>
                </a:solidFill>
              </a:rPr>
              <a:t> drawn from normal population N(µ</a:t>
            </a:r>
            <a:r>
              <a:rPr lang="en-GB" baseline="-25000">
                <a:solidFill>
                  <a:schemeClr val="dk1"/>
                </a:solidFill>
              </a:rPr>
              <a:t>1</a:t>
            </a:r>
            <a:r>
              <a:rPr lang="en-GB">
                <a:solidFill>
                  <a:schemeClr val="dk1"/>
                </a:solidFill>
              </a:rPr>
              <a:t>, σ</a:t>
            </a:r>
            <a:r>
              <a:rPr lang="en-GB" baseline="-25000">
                <a:solidFill>
                  <a:schemeClr val="dk1"/>
                </a:solidFill>
              </a:rPr>
              <a:t>1</a:t>
            </a:r>
            <a:r>
              <a:rPr lang="en-GB" baseline="30000">
                <a:solidFill>
                  <a:schemeClr val="dk1"/>
                </a:solidFill>
              </a:rPr>
              <a:t>2</a:t>
            </a:r>
            <a:r>
              <a:rPr lang="en-GB">
                <a:solidFill>
                  <a:schemeClr val="dk1"/>
                </a:solidFill>
              </a:rPr>
              <a:t>) and N(µ</a:t>
            </a:r>
            <a:r>
              <a:rPr lang="en-GB" baseline="-25000">
                <a:solidFill>
                  <a:schemeClr val="dk1"/>
                </a:solidFill>
              </a:rPr>
              <a:t>2</a:t>
            </a:r>
            <a:r>
              <a:rPr lang="en-GB">
                <a:solidFill>
                  <a:schemeClr val="dk1"/>
                </a:solidFill>
              </a:rPr>
              <a:t>, σ</a:t>
            </a:r>
            <a:r>
              <a:rPr lang="en-GB" baseline="-25000">
                <a:solidFill>
                  <a:schemeClr val="dk1"/>
                </a:solidFill>
              </a:rPr>
              <a:t>2</a:t>
            </a:r>
            <a:r>
              <a:rPr lang="en-GB" baseline="30000">
                <a:solidFill>
                  <a:schemeClr val="dk1"/>
                </a:solidFill>
              </a:rPr>
              <a:t>2</a:t>
            </a:r>
            <a:r>
              <a:rPr lang="en-GB">
                <a:solidFill>
                  <a:schemeClr val="dk1"/>
                </a:solidFill>
              </a:rPr>
              <a:t>) respectively</a:t>
            </a:r>
            <a:endParaRPr/>
          </a:p>
          <a:p>
            <a:pPr marL="457200" lvl="0" indent="-330200" algn="l" rtl="0">
              <a:lnSpc>
                <a:spcPct val="100000"/>
              </a:lnSpc>
              <a:spcBef>
                <a:spcPts val="3000"/>
              </a:spcBef>
              <a:spcAft>
                <a:spcPts val="0"/>
              </a:spcAft>
              <a:buSzPts val="1600"/>
              <a:buChar char="●"/>
            </a:pPr>
            <a:r>
              <a:rPr lang="en-GB"/>
              <a:t>The hypothesis to test whether the population means are equal</a:t>
            </a:r>
            <a:endParaRPr/>
          </a:p>
          <a:p>
            <a:pPr marL="1371600" lvl="0" indent="457200" algn="l" rtl="0">
              <a:lnSpc>
                <a:spcPct val="100000"/>
              </a:lnSpc>
              <a:spcBef>
                <a:spcPts val="1600"/>
              </a:spcBef>
              <a:spcAft>
                <a:spcPts val="0"/>
              </a:spcAft>
              <a:buNone/>
            </a:pPr>
            <a:r>
              <a:rPr lang="en-GB"/>
              <a:t>H</a:t>
            </a:r>
            <a:r>
              <a:rPr lang="en-GB" baseline="-25000"/>
              <a:t>0  </a:t>
            </a:r>
            <a:r>
              <a:rPr lang="en-GB"/>
              <a:t>: µ</a:t>
            </a:r>
            <a:r>
              <a:rPr lang="en-GB" baseline="-25000"/>
              <a:t>1</a:t>
            </a:r>
            <a:r>
              <a:rPr lang="en-GB"/>
              <a:t> = µ</a:t>
            </a:r>
            <a:r>
              <a:rPr lang="en-GB" baseline="-25000"/>
              <a:t>2</a:t>
            </a:r>
            <a:r>
              <a:rPr lang="en-GB"/>
              <a:t>   against   H</a:t>
            </a:r>
            <a:r>
              <a:rPr lang="en-GB" baseline="-25000"/>
              <a:t>1</a:t>
            </a:r>
            <a:r>
              <a:rPr lang="en-GB"/>
              <a:t> : </a:t>
            </a:r>
            <a:r>
              <a:rPr lang="en-GB">
                <a:solidFill>
                  <a:schemeClr val="dk1"/>
                </a:solidFill>
              </a:rPr>
              <a:t>µ</a:t>
            </a:r>
            <a:r>
              <a:rPr lang="en-GB" baseline="-25000">
                <a:solidFill>
                  <a:schemeClr val="dk1"/>
                </a:solidFill>
              </a:rPr>
              <a:t>1</a:t>
            </a:r>
            <a:r>
              <a:rPr lang="en-GB">
                <a:solidFill>
                  <a:schemeClr val="dk1"/>
                </a:solidFill>
              </a:rPr>
              <a:t> ≠ µ</a:t>
            </a:r>
            <a:r>
              <a:rPr lang="en-GB" baseline="-25000">
                <a:solidFill>
                  <a:schemeClr val="dk1"/>
                </a:solidFill>
              </a:rPr>
              <a:t>1</a:t>
            </a:r>
            <a:endParaRPr/>
          </a:p>
          <a:p>
            <a:pPr marL="457200" lvl="0" indent="-330200" algn="l" rtl="0">
              <a:lnSpc>
                <a:spcPct val="100000"/>
              </a:lnSpc>
              <a:spcBef>
                <a:spcPts val="1600"/>
              </a:spcBef>
              <a:spcAft>
                <a:spcPts val="0"/>
              </a:spcAft>
              <a:buSzPts val="1600"/>
              <a:buChar char="●"/>
            </a:pPr>
            <a:r>
              <a:rPr lang="en-GB">
                <a:solidFill>
                  <a:schemeClr val="dk1"/>
                </a:solidFill>
              </a:rPr>
              <a:t>It implies</a:t>
            </a:r>
            <a:endParaRPr>
              <a:solidFill>
                <a:schemeClr val="dk1"/>
              </a:solidFill>
            </a:endParaRPr>
          </a:p>
          <a:p>
            <a:pPr marL="457200" lvl="0" indent="0" algn="l" rtl="0">
              <a:lnSpc>
                <a:spcPct val="100000"/>
              </a:lnSpc>
              <a:spcBef>
                <a:spcPts val="1600"/>
              </a:spcBef>
              <a:spcAft>
                <a:spcPts val="0"/>
              </a:spcAft>
              <a:buNone/>
            </a:pPr>
            <a:r>
              <a:rPr lang="en-GB">
                <a:solidFill>
                  <a:schemeClr val="dk1"/>
                </a:solidFill>
              </a:rPr>
              <a:t>			H</a:t>
            </a:r>
            <a:r>
              <a:rPr lang="en-GB" baseline="-25000">
                <a:solidFill>
                  <a:schemeClr val="dk1"/>
                </a:solidFill>
              </a:rPr>
              <a:t>0</a:t>
            </a:r>
            <a:r>
              <a:rPr lang="en-GB">
                <a:solidFill>
                  <a:schemeClr val="dk1"/>
                </a:solidFill>
              </a:rPr>
              <a:t>: The two population means are equal (i.e µ</a:t>
            </a:r>
            <a:r>
              <a:rPr lang="en-GB" baseline="-25000">
                <a:solidFill>
                  <a:schemeClr val="dk1"/>
                </a:solidFill>
              </a:rPr>
              <a:t>1</a:t>
            </a:r>
            <a:r>
              <a:rPr lang="en-GB">
                <a:solidFill>
                  <a:schemeClr val="dk1"/>
                </a:solidFill>
              </a:rPr>
              <a:t> = µ</a:t>
            </a:r>
            <a:r>
              <a:rPr lang="en-GB" baseline="-25000">
                <a:solidFill>
                  <a:schemeClr val="dk1"/>
                </a:solidFill>
              </a:rPr>
              <a:t>2</a:t>
            </a:r>
            <a:r>
              <a:rPr lang="en-GB">
                <a:solidFill>
                  <a:schemeClr val="dk1"/>
                </a:solidFill>
              </a:rPr>
              <a:t>)</a:t>
            </a:r>
            <a:endParaRPr>
              <a:solidFill>
                <a:schemeClr val="dk1"/>
              </a:solidFill>
            </a:endParaRPr>
          </a:p>
          <a:p>
            <a:pPr marL="457200" lvl="0" indent="0" algn="l" rtl="0">
              <a:lnSpc>
                <a:spcPct val="100000"/>
              </a:lnSpc>
              <a:spcBef>
                <a:spcPts val="1600"/>
              </a:spcBef>
              <a:spcAft>
                <a:spcPts val="1600"/>
              </a:spcAft>
              <a:buNone/>
            </a:pPr>
            <a:r>
              <a:rPr lang="en-GB">
                <a:solidFill>
                  <a:schemeClr val="dk1"/>
                </a:solidFill>
              </a:rPr>
              <a:t>	against 	H</a:t>
            </a:r>
            <a:r>
              <a:rPr lang="en-GB" baseline="-25000">
                <a:solidFill>
                  <a:schemeClr val="dk1"/>
                </a:solidFill>
              </a:rPr>
              <a:t>1</a:t>
            </a:r>
            <a:r>
              <a:rPr lang="en-GB">
                <a:solidFill>
                  <a:schemeClr val="dk1"/>
                </a:solidFill>
              </a:rPr>
              <a:t>: The two population means are not equal µ</a:t>
            </a:r>
            <a:r>
              <a:rPr lang="en-GB" baseline="-25000">
                <a:solidFill>
                  <a:schemeClr val="dk1"/>
                </a:solidFill>
              </a:rPr>
              <a:t>0</a:t>
            </a:r>
            <a:r>
              <a:rPr lang="en-GB">
                <a:solidFill>
                  <a:schemeClr val="dk1"/>
                </a:solidFill>
              </a:rPr>
              <a:t> (i.e µ</a:t>
            </a:r>
            <a:r>
              <a:rPr lang="en-GB" baseline="-25000">
                <a:solidFill>
                  <a:schemeClr val="dk1"/>
                </a:solidFill>
              </a:rPr>
              <a:t>1</a:t>
            </a:r>
            <a:r>
              <a:rPr lang="en-GB">
                <a:solidFill>
                  <a:schemeClr val="dk1"/>
                </a:solidFill>
              </a:rPr>
              <a:t> ≠ µ</a:t>
            </a:r>
            <a:r>
              <a:rPr lang="en-GB" baseline="-25000">
                <a:solidFill>
                  <a:schemeClr val="dk1"/>
                </a:solidFill>
              </a:rPr>
              <a:t>2</a:t>
            </a:r>
            <a:r>
              <a:rPr lang="en-GB">
                <a:solidFill>
                  <a:schemeClr val="dk1"/>
                </a:solidFill>
              </a:rPr>
              <a:t>)</a:t>
            </a:r>
            <a:r>
              <a:rPr lang="en-GB" baseline="-25000">
                <a:solidFill>
                  <a:schemeClr val="dk1"/>
                </a:solidFill>
              </a:rPr>
              <a:t> </a:t>
            </a:r>
            <a:endParaRPr>
              <a:solidFill>
                <a:schemeClr val="dk1"/>
              </a:solidFill>
            </a:endParaRPr>
          </a:p>
        </p:txBody>
      </p:sp>
      <p:sp>
        <p:nvSpPr>
          <p:cNvPr id="248" name="Google Shape;248;p3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 - hypothesis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 - hypothesis</a:t>
            </a:r>
            <a:endParaRPr/>
          </a:p>
        </p:txBody>
      </p:sp>
      <p:sp>
        <p:nvSpPr>
          <p:cNvPr id="254" name="Google Shape;254;p35"/>
          <p:cNvSpPr/>
          <p:nvPr/>
        </p:nvSpPr>
        <p:spPr>
          <a:xfrm>
            <a:off x="4215775" y="296552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p:nvPr/>
        </p:nvSpPr>
        <p:spPr>
          <a:xfrm>
            <a:off x="2226425" y="208407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5"/>
          <p:cNvSpPr/>
          <p:nvPr/>
        </p:nvSpPr>
        <p:spPr>
          <a:xfrm>
            <a:off x="4215775" y="208407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5"/>
          <p:cNvSpPr/>
          <p:nvPr/>
        </p:nvSpPr>
        <p:spPr>
          <a:xfrm>
            <a:off x="2226425" y="296552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5"/>
          <p:cNvSpPr txBox="1">
            <a:spLocks noGrp="1"/>
          </p:cNvSpPr>
          <p:nvPr>
            <p:ph type="body" idx="2"/>
          </p:nvPr>
        </p:nvSpPr>
        <p:spPr>
          <a:xfrm>
            <a:off x="422025" y="1571700"/>
            <a:ext cx="8418900" cy="2241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a:solidFill>
                  <a:schemeClr val="dk1"/>
                </a:solidFill>
              </a:rPr>
              <a:t>Like the one sample tests, it is possible to test for </a:t>
            </a:r>
            <a:endParaRPr>
              <a:solidFill>
                <a:schemeClr val="dk1"/>
              </a:solidFill>
            </a:endParaRPr>
          </a:p>
          <a:p>
            <a:pPr marL="1371600" lvl="0" indent="457200" algn="l" rtl="0">
              <a:lnSpc>
                <a:spcPct val="100000"/>
              </a:lnSpc>
              <a:spcBef>
                <a:spcPts val="1600"/>
              </a:spcBef>
              <a:spcAft>
                <a:spcPts val="0"/>
              </a:spcAft>
              <a:buNone/>
            </a:pPr>
            <a:r>
              <a:rPr lang="en-GB">
                <a:solidFill>
                  <a:schemeClr val="dk1"/>
                </a:solidFill>
              </a:rPr>
              <a:t>H</a:t>
            </a:r>
            <a:r>
              <a:rPr lang="en-GB" baseline="-25000">
                <a:solidFill>
                  <a:schemeClr val="dk1"/>
                </a:solidFill>
              </a:rPr>
              <a:t>0 </a:t>
            </a:r>
            <a:r>
              <a:rPr lang="en-GB">
                <a:solidFill>
                  <a:schemeClr val="dk1"/>
                </a:solidFill>
              </a:rPr>
              <a:t>: µ</a:t>
            </a:r>
            <a:r>
              <a:rPr lang="en-GB" baseline="-25000">
                <a:solidFill>
                  <a:schemeClr val="dk1"/>
                </a:solidFill>
              </a:rPr>
              <a:t>1</a:t>
            </a:r>
            <a:r>
              <a:rPr lang="en-GB">
                <a:solidFill>
                  <a:schemeClr val="dk1"/>
                </a:solidFill>
              </a:rPr>
              <a:t> ≤ µ</a:t>
            </a:r>
            <a:r>
              <a:rPr lang="en-GB" baseline="-25000">
                <a:solidFill>
                  <a:schemeClr val="dk1"/>
                </a:solidFill>
              </a:rPr>
              <a:t>2</a:t>
            </a:r>
            <a:r>
              <a:rPr lang="en-GB">
                <a:solidFill>
                  <a:schemeClr val="dk1"/>
                </a:solidFill>
              </a:rPr>
              <a:t>   against   H</a:t>
            </a:r>
            <a:r>
              <a:rPr lang="en-GB" baseline="-25000">
                <a:solidFill>
                  <a:schemeClr val="dk1"/>
                </a:solidFill>
              </a:rPr>
              <a:t>1</a:t>
            </a:r>
            <a:r>
              <a:rPr lang="en-GB">
                <a:solidFill>
                  <a:schemeClr val="dk1"/>
                </a:solidFill>
              </a:rPr>
              <a:t>: µ</a:t>
            </a:r>
            <a:r>
              <a:rPr lang="en-GB" baseline="-25000">
                <a:solidFill>
                  <a:schemeClr val="dk1"/>
                </a:solidFill>
              </a:rPr>
              <a:t>1</a:t>
            </a:r>
            <a:r>
              <a:rPr lang="en-GB">
                <a:solidFill>
                  <a:schemeClr val="dk1"/>
                </a:solidFill>
              </a:rPr>
              <a:t> &gt; µ</a:t>
            </a:r>
            <a:r>
              <a:rPr lang="en-GB" baseline="-25000">
                <a:solidFill>
                  <a:schemeClr val="dk1"/>
                </a:solidFill>
              </a:rPr>
              <a:t>2</a:t>
            </a:r>
            <a:endParaRPr>
              <a:solidFill>
                <a:schemeClr val="dk1"/>
              </a:solidFill>
            </a:endParaRPr>
          </a:p>
          <a:p>
            <a:pPr marL="0" lvl="0" indent="457200" algn="l" rtl="0">
              <a:lnSpc>
                <a:spcPct val="100000"/>
              </a:lnSpc>
              <a:spcBef>
                <a:spcPts val="1600"/>
              </a:spcBef>
              <a:spcAft>
                <a:spcPts val="0"/>
              </a:spcAft>
              <a:buNone/>
            </a:pPr>
            <a:r>
              <a:rPr lang="en-GB">
                <a:solidFill>
                  <a:schemeClr val="dk1"/>
                </a:solidFill>
              </a:rPr>
              <a:t>Or </a:t>
            </a:r>
            <a:endParaRPr>
              <a:solidFill>
                <a:schemeClr val="dk1"/>
              </a:solidFill>
            </a:endParaRPr>
          </a:p>
          <a:p>
            <a:pPr marL="1371600" lvl="0" indent="457200" algn="l" rtl="0">
              <a:lnSpc>
                <a:spcPct val="100000"/>
              </a:lnSpc>
              <a:spcBef>
                <a:spcPts val="1600"/>
              </a:spcBef>
              <a:spcAft>
                <a:spcPts val="0"/>
              </a:spcAft>
              <a:buNone/>
            </a:pPr>
            <a:r>
              <a:rPr lang="en-GB">
                <a:solidFill>
                  <a:schemeClr val="dk1"/>
                </a:solidFill>
              </a:rPr>
              <a:t>H</a:t>
            </a:r>
            <a:r>
              <a:rPr lang="en-GB" baseline="-25000">
                <a:solidFill>
                  <a:schemeClr val="dk1"/>
                </a:solidFill>
              </a:rPr>
              <a:t>0 </a:t>
            </a:r>
            <a:r>
              <a:rPr lang="en-GB">
                <a:solidFill>
                  <a:schemeClr val="dk1"/>
                </a:solidFill>
              </a:rPr>
              <a:t>: µ</a:t>
            </a:r>
            <a:r>
              <a:rPr lang="en-GB" baseline="-25000">
                <a:solidFill>
                  <a:schemeClr val="dk1"/>
                </a:solidFill>
              </a:rPr>
              <a:t>1</a:t>
            </a:r>
            <a:r>
              <a:rPr lang="en-GB">
                <a:solidFill>
                  <a:schemeClr val="dk1"/>
                </a:solidFill>
              </a:rPr>
              <a:t> ≥ µ</a:t>
            </a:r>
            <a:r>
              <a:rPr lang="en-GB" baseline="-25000">
                <a:solidFill>
                  <a:schemeClr val="dk1"/>
                </a:solidFill>
              </a:rPr>
              <a:t>2</a:t>
            </a:r>
            <a:r>
              <a:rPr lang="en-GB">
                <a:solidFill>
                  <a:schemeClr val="dk1"/>
                </a:solidFill>
              </a:rPr>
              <a:t>   against   H</a:t>
            </a:r>
            <a:r>
              <a:rPr lang="en-GB" baseline="-25000">
                <a:solidFill>
                  <a:schemeClr val="dk1"/>
                </a:solidFill>
              </a:rPr>
              <a:t>1</a:t>
            </a:r>
            <a:r>
              <a:rPr lang="en-GB">
                <a:solidFill>
                  <a:schemeClr val="dk1"/>
                </a:solidFill>
              </a:rPr>
              <a:t>: µ</a:t>
            </a:r>
            <a:r>
              <a:rPr lang="en-GB" baseline="-25000">
                <a:solidFill>
                  <a:schemeClr val="dk1"/>
                </a:solidFill>
              </a:rPr>
              <a:t>1</a:t>
            </a:r>
            <a:r>
              <a:rPr lang="en-GB">
                <a:solidFill>
                  <a:schemeClr val="dk1"/>
                </a:solidFill>
              </a:rPr>
              <a:t> &lt; µ</a:t>
            </a:r>
            <a:r>
              <a:rPr lang="en-GB" baseline="-25000">
                <a:solidFill>
                  <a:schemeClr val="dk1"/>
                </a:solidFill>
              </a:rPr>
              <a:t>2</a:t>
            </a:r>
            <a:endParaRPr>
              <a:solidFill>
                <a:schemeClr val="dk1"/>
              </a:solidFill>
            </a:endParaRPr>
          </a:p>
          <a:p>
            <a:pPr marL="0" lvl="0" indent="0" algn="l" rtl="0">
              <a:lnSpc>
                <a:spcPct val="100000"/>
              </a:lnSpc>
              <a:spcBef>
                <a:spcPts val="1600"/>
              </a:spcBef>
              <a:spcAft>
                <a:spcPts val="4000"/>
              </a:spcAft>
              <a:buNone/>
            </a:pPr>
            <a:endParaRPr/>
          </a:p>
        </p:txBody>
      </p:sp>
      <p:sp>
        <p:nvSpPr>
          <p:cNvPr id="259" name="Google Shape;259;p35"/>
          <p:cNvSpPr txBox="1"/>
          <p:nvPr/>
        </p:nvSpPr>
        <p:spPr>
          <a:xfrm>
            <a:off x="422025" y="3846975"/>
            <a:ext cx="8343300" cy="690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Failing to reject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implies that the null hypothesis is true</a:t>
            </a:r>
            <a:endParaRPr sz="1600">
              <a:solidFill>
                <a:schemeClr val="dk1"/>
              </a:solidFill>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body" idx="2"/>
          </p:nvPr>
        </p:nvSpPr>
        <p:spPr>
          <a:xfrm>
            <a:off x="422025" y="1571688"/>
            <a:ext cx="8267100" cy="486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test statistic is </a:t>
            </a:r>
            <a:r>
              <a:rPr lang="en-GB">
                <a:solidFill>
                  <a:schemeClr val="dk1"/>
                </a:solidFill>
              </a:rPr>
              <a:t>Z </a:t>
            </a:r>
            <a:r>
              <a:rPr lang="en-GB"/>
              <a:t>given by</a:t>
            </a:r>
            <a:endParaRPr>
              <a:solidFill>
                <a:schemeClr val="dk1"/>
              </a:solidFill>
            </a:endParaRPr>
          </a:p>
        </p:txBody>
      </p:sp>
      <p:sp>
        <p:nvSpPr>
          <p:cNvPr id="265" name="Google Shape;265;p36"/>
          <p:cNvSpPr txBox="1">
            <a:spLocks noGrp="1"/>
          </p:cNvSpPr>
          <p:nvPr>
            <p:ph type="subTitle" idx="1"/>
          </p:nvPr>
        </p:nvSpPr>
        <p:spPr>
          <a:xfrm>
            <a:off x="438450" y="4049925"/>
            <a:ext cx="8267100" cy="675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sz="1600">
                <a:solidFill>
                  <a:schemeClr val="dk1"/>
                </a:solidFill>
              </a:rPr>
              <a:t>Under H</a:t>
            </a:r>
            <a:r>
              <a:rPr lang="en-GB" sz="1600" baseline="-25000">
                <a:solidFill>
                  <a:schemeClr val="dk1"/>
                </a:solidFill>
              </a:rPr>
              <a:t>0</a:t>
            </a:r>
            <a:r>
              <a:rPr lang="en-GB" sz="1600">
                <a:solidFill>
                  <a:schemeClr val="dk1"/>
                </a:solidFill>
              </a:rPr>
              <a:t>, the test statistic follows normal distribution  </a:t>
            </a:r>
            <a:endParaRPr sz="1600">
              <a:solidFill>
                <a:schemeClr val="dk1"/>
              </a:solidFill>
            </a:endParaRPr>
          </a:p>
        </p:txBody>
      </p:sp>
      <p:pic>
        <p:nvPicPr>
          <p:cNvPr id="266" name="Google Shape;266;p36" descr="Z = \frac{(\bar X - \bar Y)  - (\mu_1 - \mu_2)}{\sqrt{\frac{\sigma_1^2}{n_1} + \frac{\sigma_2^2}{n_2}}}" title="MathEquation,#000000"/>
          <p:cNvPicPr preferRelativeResize="0"/>
          <p:nvPr/>
        </p:nvPicPr>
        <p:blipFill>
          <a:blip r:embed="rId3">
            <a:alphaModFix/>
          </a:blip>
          <a:stretch>
            <a:fillRect/>
          </a:stretch>
        </p:blipFill>
        <p:spPr>
          <a:xfrm>
            <a:off x="3133829" y="2634682"/>
            <a:ext cx="2524800" cy="990975"/>
          </a:xfrm>
          <a:prstGeom prst="rect">
            <a:avLst/>
          </a:prstGeom>
          <a:noFill/>
          <a:ln>
            <a:noFill/>
          </a:ln>
        </p:spPr>
      </p:pic>
      <p:sp>
        <p:nvSpPr>
          <p:cNvPr id="267" name="Google Shape;267;p36"/>
          <p:cNvSpPr txBox="1"/>
          <p:nvPr/>
        </p:nvSpPr>
        <p:spPr>
          <a:xfrm>
            <a:off x="2132175" y="2131163"/>
            <a:ext cx="1137600" cy="2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Sample mean</a:t>
            </a:r>
            <a:endParaRPr sz="1200">
              <a:solidFill>
                <a:srgbClr val="25AAE2"/>
              </a:solidFill>
              <a:latin typeface="Avenir"/>
              <a:ea typeface="Avenir"/>
              <a:cs typeface="Avenir"/>
              <a:sym typeface="Avenir"/>
            </a:endParaRPr>
          </a:p>
        </p:txBody>
      </p:sp>
      <p:sp>
        <p:nvSpPr>
          <p:cNvPr id="268" name="Google Shape;268;p36"/>
          <p:cNvSpPr txBox="1"/>
          <p:nvPr/>
        </p:nvSpPr>
        <p:spPr>
          <a:xfrm>
            <a:off x="6228575" y="2145100"/>
            <a:ext cx="1373700" cy="2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Specified mean</a:t>
            </a:r>
            <a:endParaRPr sz="1200">
              <a:solidFill>
                <a:srgbClr val="25AAE2"/>
              </a:solidFill>
              <a:latin typeface="Avenir"/>
              <a:ea typeface="Avenir"/>
              <a:cs typeface="Avenir"/>
              <a:sym typeface="Avenir"/>
            </a:endParaRPr>
          </a:p>
        </p:txBody>
      </p:sp>
      <p:cxnSp>
        <p:nvCxnSpPr>
          <p:cNvPr id="269" name="Google Shape;269;p36"/>
          <p:cNvCxnSpPr>
            <a:stCxn id="267" idx="3"/>
          </p:cNvCxnSpPr>
          <p:nvPr/>
        </p:nvCxnSpPr>
        <p:spPr>
          <a:xfrm>
            <a:off x="3269775" y="2279813"/>
            <a:ext cx="1007100" cy="281700"/>
          </a:xfrm>
          <a:prstGeom prst="bentConnector3">
            <a:avLst>
              <a:gd name="adj1" fmla="val 99608"/>
            </a:avLst>
          </a:prstGeom>
          <a:noFill/>
          <a:ln w="9525" cap="flat" cmpd="sng">
            <a:solidFill>
              <a:srgbClr val="25AAE2"/>
            </a:solidFill>
            <a:prstDash val="solid"/>
            <a:round/>
            <a:headEnd type="none" w="med" len="med"/>
            <a:tailEnd type="triangle" w="med" len="med"/>
          </a:ln>
        </p:spPr>
      </p:cxnSp>
      <p:cxnSp>
        <p:nvCxnSpPr>
          <p:cNvPr id="270" name="Google Shape;270;p36"/>
          <p:cNvCxnSpPr>
            <a:stCxn id="268" idx="1"/>
          </p:cNvCxnSpPr>
          <p:nvPr/>
        </p:nvCxnSpPr>
        <p:spPr>
          <a:xfrm flipH="1">
            <a:off x="5221475" y="2293750"/>
            <a:ext cx="1007100" cy="253800"/>
          </a:xfrm>
          <a:prstGeom prst="bentConnector3">
            <a:avLst>
              <a:gd name="adj1" fmla="val 100012"/>
            </a:avLst>
          </a:prstGeom>
          <a:noFill/>
          <a:ln w="9525" cap="flat" cmpd="sng">
            <a:solidFill>
              <a:srgbClr val="25AAE2"/>
            </a:solidFill>
            <a:prstDash val="solid"/>
            <a:round/>
            <a:headEnd type="none" w="med" len="med"/>
            <a:tailEnd type="triangle" w="med" len="med"/>
          </a:ln>
        </p:spPr>
      </p:cxnSp>
      <p:sp>
        <p:nvSpPr>
          <p:cNvPr id="271" name="Google Shape;271;p3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 - test statistic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txBox="1">
            <a:spLocks noGrp="1"/>
          </p:cNvSpPr>
          <p:nvPr>
            <p:ph type="body" idx="2"/>
          </p:nvPr>
        </p:nvSpPr>
        <p:spPr>
          <a:xfrm>
            <a:off x="422025" y="1571719"/>
            <a:ext cx="8267100" cy="1194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If </a:t>
            </a:r>
            <a:r>
              <a:rPr lang="en-GB">
                <a:solidFill>
                  <a:schemeClr val="dk1"/>
                </a:solidFill>
              </a:rPr>
              <a:t>σ</a:t>
            </a:r>
            <a:r>
              <a:rPr lang="en-GB" baseline="-25000">
                <a:solidFill>
                  <a:schemeClr val="dk1"/>
                </a:solidFill>
              </a:rPr>
              <a:t>1</a:t>
            </a:r>
            <a:r>
              <a:rPr lang="en-GB" baseline="30000">
                <a:solidFill>
                  <a:schemeClr val="dk1"/>
                </a:solidFill>
              </a:rPr>
              <a:t>2</a:t>
            </a:r>
            <a:r>
              <a:rPr lang="en-GB">
                <a:solidFill>
                  <a:schemeClr val="dk1"/>
                </a:solidFill>
              </a:rPr>
              <a:t> and σ</a:t>
            </a:r>
            <a:r>
              <a:rPr lang="en-GB" baseline="-25000">
                <a:solidFill>
                  <a:schemeClr val="dk1"/>
                </a:solidFill>
              </a:rPr>
              <a:t>2</a:t>
            </a:r>
            <a:r>
              <a:rPr lang="en-GB" baseline="30000">
                <a:solidFill>
                  <a:schemeClr val="dk1"/>
                </a:solidFill>
              </a:rPr>
              <a:t>2</a:t>
            </a:r>
            <a:r>
              <a:rPr lang="en-GB">
                <a:solidFill>
                  <a:schemeClr val="dk1"/>
                </a:solidFill>
              </a:rPr>
              <a:t> are not known then they are replaced the sample estimates s</a:t>
            </a:r>
            <a:r>
              <a:rPr lang="en-GB" baseline="-25000">
                <a:solidFill>
                  <a:schemeClr val="dk1"/>
                </a:solidFill>
              </a:rPr>
              <a:t>1</a:t>
            </a:r>
            <a:r>
              <a:rPr lang="en-GB" baseline="30000">
                <a:solidFill>
                  <a:schemeClr val="dk1"/>
                </a:solidFill>
              </a:rPr>
              <a:t>2</a:t>
            </a:r>
            <a:r>
              <a:rPr lang="en-GB">
                <a:solidFill>
                  <a:schemeClr val="dk1"/>
                </a:solidFill>
              </a:rPr>
              <a:t> and s</a:t>
            </a:r>
            <a:r>
              <a:rPr lang="en-GB" baseline="-25000">
                <a:solidFill>
                  <a:schemeClr val="dk1"/>
                </a:solidFill>
              </a:rPr>
              <a:t>2</a:t>
            </a:r>
            <a:r>
              <a:rPr lang="en-GB" baseline="30000">
                <a:solidFill>
                  <a:schemeClr val="dk1"/>
                </a:solidFill>
              </a:rPr>
              <a:t>2</a:t>
            </a:r>
            <a:r>
              <a:rPr lang="en-GB">
                <a:solidFill>
                  <a:schemeClr val="dk1"/>
                </a:solidFill>
              </a:rPr>
              <a:t> respectively</a:t>
            </a:r>
            <a:endParaRPr>
              <a:solidFill>
                <a:schemeClr val="dk1"/>
              </a:solidFill>
            </a:endParaRPr>
          </a:p>
          <a:p>
            <a:pPr marL="457200" lvl="0" indent="-330200" algn="l" rtl="0">
              <a:lnSpc>
                <a:spcPct val="100000"/>
              </a:lnSpc>
              <a:spcBef>
                <a:spcPts val="2500"/>
              </a:spcBef>
              <a:spcAft>
                <a:spcPts val="0"/>
              </a:spcAft>
              <a:buSzPts val="1600"/>
              <a:buChar char="●"/>
            </a:pPr>
            <a:r>
              <a:rPr lang="en-GB"/>
              <a:t>The test statistic is </a:t>
            </a:r>
            <a:r>
              <a:rPr lang="en-GB">
                <a:solidFill>
                  <a:schemeClr val="dk1"/>
                </a:solidFill>
              </a:rPr>
              <a:t>Z </a:t>
            </a:r>
            <a:r>
              <a:rPr lang="en-GB"/>
              <a:t>given by</a:t>
            </a:r>
            <a:endParaRPr>
              <a:solidFill>
                <a:schemeClr val="dk1"/>
              </a:solidFill>
            </a:endParaRPr>
          </a:p>
        </p:txBody>
      </p:sp>
      <p:pic>
        <p:nvPicPr>
          <p:cNvPr id="277" name="Google Shape;277;p37" descr="Z = \frac{(\bar X - \bar Y)  - (\mu_1 - \mu_2)}{\sqrt{\frac{s_1^2}{n_1} + \frac{s_2^2}{n_2}}}" title="MathEquation,#000000"/>
          <p:cNvPicPr preferRelativeResize="0"/>
          <p:nvPr/>
        </p:nvPicPr>
        <p:blipFill>
          <a:blip r:embed="rId3">
            <a:alphaModFix/>
          </a:blip>
          <a:stretch>
            <a:fillRect/>
          </a:stretch>
        </p:blipFill>
        <p:spPr>
          <a:xfrm>
            <a:off x="1851790" y="3704007"/>
            <a:ext cx="2523822" cy="990600"/>
          </a:xfrm>
          <a:prstGeom prst="rect">
            <a:avLst/>
          </a:prstGeom>
          <a:noFill/>
          <a:ln>
            <a:noFill/>
          </a:ln>
        </p:spPr>
      </p:pic>
      <p:sp>
        <p:nvSpPr>
          <p:cNvPr id="278" name="Google Shape;278;p37"/>
          <p:cNvSpPr txBox="1"/>
          <p:nvPr/>
        </p:nvSpPr>
        <p:spPr>
          <a:xfrm>
            <a:off x="4946525" y="3214425"/>
            <a:ext cx="1373700" cy="2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Specified mean</a:t>
            </a:r>
            <a:endParaRPr sz="1200">
              <a:solidFill>
                <a:srgbClr val="25AAE2"/>
              </a:solidFill>
              <a:latin typeface="Avenir"/>
              <a:ea typeface="Avenir"/>
              <a:cs typeface="Avenir"/>
              <a:sym typeface="Avenir"/>
            </a:endParaRPr>
          </a:p>
        </p:txBody>
      </p:sp>
      <p:cxnSp>
        <p:nvCxnSpPr>
          <p:cNvPr id="279" name="Google Shape;279;p37"/>
          <p:cNvCxnSpPr>
            <a:stCxn id="278" idx="1"/>
          </p:cNvCxnSpPr>
          <p:nvPr/>
        </p:nvCxnSpPr>
        <p:spPr>
          <a:xfrm flipH="1">
            <a:off x="3939425" y="3363075"/>
            <a:ext cx="1007100" cy="253800"/>
          </a:xfrm>
          <a:prstGeom prst="bentConnector3">
            <a:avLst>
              <a:gd name="adj1" fmla="val 100012"/>
            </a:avLst>
          </a:prstGeom>
          <a:noFill/>
          <a:ln w="9525" cap="flat" cmpd="sng">
            <a:solidFill>
              <a:srgbClr val="25AAE2"/>
            </a:solidFill>
            <a:prstDash val="solid"/>
            <a:round/>
            <a:headEnd type="none" w="med" len="med"/>
            <a:tailEnd type="triangle" w="med" len="med"/>
          </a:ln>
        </p:spPr>
      </p:cxnSp>
      <p:sp>
        <p:nvSpPr>
          <p:cNvPr id="280" name="Google Shape;280;p3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 - test statistic</a:t>
            </a:r>
            <a:endParaRPr/>
          </a:p>
        </p:txBody>
      </p:sp>
      <p:pic>
        <p:nvPicPr>
          <p:cNvPr id="281" name="Google Shape;281;p37" descr="s^2 = \frac{\sum_{i=1}^n (x_i-\bar x)^2}{n-1}" title="MathEquation,#000000"/>
          <p:cNvPicPr preferRelativeResize="0"/>
          <p:nvPr/>
        </p:nvPicPr>
        <p:blipFill>
          <a:blip r:embed="rId4">
            <a:alphaModFix/>
          </a:blip>
          <a:stretch>
            <a:fillRect/>
          </a:stretch>
        </p:blipFill>
        <p:spPr>
          <a:xfrm>
            <a:off x="7243624" y="3992700"/>
            <a:ext cx="1528626" cy="437575"/>
          </a:xfrm>
          <a:prstGeom prst="rect">
            <a:avLst/>
          </a:prstGeom>
          <a:noFill/>
          <a:ln>
            <a:noFill/>
          </a:ln>
        </p:spPr>
      </p:pic>
      <p:sp>
        <p:nvSpPr>
          <p:cNvPr id="282" name="Google Shape;282;p37"/>
          <p:cNvSpPr txBox="1"/>
          <p:nvPr/>
        </p:nvSpPr>
        <p:spPr>
          <a:xfrm>
            <a:off x="6424625" y="4036700"/>
            <a:ext cx="819000" cy="4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Avenir"/>
                <a:ea typeface="Avenir"/>
                <a:cs typeface="Avenir"/>
                <a:sym typeface="Avenir"/>
              </a:rPr>
              <a:t>where</a:t>
            </a:r>
            <a:endParaRPr sz="1600">
              <a:latin typeface="Avenir"/>
              <a:ea typeface="Avenir"/>
              <a:cs typeface="Avenir"/>
              <a:sym typeface="Avenir"/>
            </a:endParaRPr>
          </a:p>
        </p:txBody>
      </p:sp>
      <p:sp>
        <p:nvSpPr>
          <p:cNvPr id="283" name="Google Shape;283;p37"/>
          <p:cNvSpPr txBox="1"/>
          <p:nvPr/>
        </p:nvSpPr>
        <p:spPr>
          <a:xfrm>
            <a:off x="861850" y="3147888"/>
            <a:ext cx="1137600" cy="2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Sample mean</a:t>
            </a:r>
            <a:endParaRPr sz="1200">
              <a:solidFill>
                <a:srgbClr val="25AAE2"/>
              </a:solidFill>
              <a:latin typeface="Avenir"/>
              <a:ea typeface="Avenir"/>
              <a:cs typeface="Avenir"/>
              <a:sym typeface="Avenir"/>
            </a:endParaRPr>
          </a:p>
        </p:txBody>
      </p:sp>
      <p:cxnSp>
        <p:nvCxnSpPr>
          <p:cNvPr id="284" name="Google Shape;284;p37"/>
          <p:cNvCxnSpPr>
            <a:stCxn id="283" idx="3"/>
          </p:cNvCxnSpPr>
          <p:nvPr/>
        </p:nvCxnSpPr>
        <p:spPr>
          <a:xfrm>
            <a:off x="1999450" y="3296538"/>
            <a:ext cx="1007100" cy="281700"/>
          </a:xfrm>
          <a:prstGeom prst="bentConnector3">
            <a:avLst>
              <a:gd name="adj1" fmla="val 100489"/>
            </a:avLst>
          </a:prstGeom>
          <a:noFill/>
          <a:ln w="9525" cap="flat" cmpd="sng">
            <a:solidFill>
              <a:srgbClr val="25AAE2"/>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 - decision rule</a:t>
            </a:r>
            <a:endParaRPr/>
          </a:p>
        </p:txBody>
      </p:sp>
      <p:graphicFrame>
        <p:nvGraphicFramePr>
          <p:cNvPr id="290" name="Google Shape;290;p38"/>
          <p:cNvGraphicFramePr/>
          <p:nvPr/>
        </p:nvGraphicFramePr>
        <p:xfrm>
          <a:off x="305375" y="1907975"/>
          <a:ext cx="8533225" cy="2741100"/>
        </p:xfrm>
        <a:graphic>
          <a:graphicData uri="http://schemas.openxmlformats.org/drawingml/2006/table">
            <a:tbl>
              <a:tblPr>
                <a:noFill/>
                <a:tableStyleId>{9195A173-0079-484B-9F22-560EEED06976}</a:tableStyleId>
              </a:tblPr>
              <a:tblGrid>
                <a:gridCol w="2079200">
                  <a:extLst>
                    <a:ext uri="{9D8B030D-6E8A-4147-A177-3AD203B41FA5}">
                      <a16:colId xmlns:a16="http://schemas.microsoft.com/office/drawing/2014/main" val="20000"/>
                    </a:ext>
                  </a:extLst>
                </a:gridCol>
                <a:gridCol w="988750">
                  <a:extLst>
                    <a:ext uri="{9D8B030D-6E8A-4147-A177-3AD203B41FA5}">
                      <a16:colId xmlns:a16="http://schemas.microsoft.com/office/drawing/2014/main" val="20001"/>
                    </a:ext>
                  </a:extLst>
                </a:gridCol>
                <a:gridCol w="2051975">
                  <a:extLst>
                    <a:ext uri="{9D8B030D-6E8A-4147-A177-3AD203B41FA5}">
                      <a16:colId xmlns:a16="http://schemas.microsoft.com/office/drawing/2014/main" val="20002"/>
                    </a:ext>
                  </a:extLst>
                </a:gridCol>
                <a:gridCol w="1706650">
                  <a:extLst>
                    <a:ext uri="{9D8B030D-6E8A-4147-A177-3AD203B41FA5}">
                      <a16:colId xmlns:a16="http://schemas.microsoft.com/office/drawing/2014/main" val="20003"/>
                    </a:ext>
                  </a:extLst>
                </a:gridCol>
                <a:gridCol w="1706650">
                  <a:extLst>
                    <a:ext uri="{9D8B030D-6E8A-4147-A177-3AD203B41FA5}">
                      <a16:colId xmlns:a16="http://schemas.microsoft.com/office/drawing/2014/main" val="20004"/>
                    </a:ext>
                  </a:extLst>
                </a:gridCol>
              </a:tblGrid>
              <a:tr h="640450">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H</a:t>
                      </a:r>
                      <a:r>
                        <a:rPr lang="en-GB" baseline="-25000">
                          <a:latin typeface="Avenir"/>
                          <a:ea typeface="Avenir"/>
                          <a:cs typeface="Avenir"/>
                          <a:sym typeface="Avenir"/>
                        </a:rPr>
                        <a:t>1</a:t>
                      </a:r>
                      <a:endParaRPr baseline="-250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Based on critical region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Based on p-value</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Based on confidence interval</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695700">
                <a:tc>
                  <a:txBody>
                    <a:bodyPr/>
                    <a:lstStyle/>
                    <a:p>
                      <a:pPr marL="0" lvl="0" indent="0" algn="ctr" rtl="0">
                        <a:spcBef>
                          <a:spcPts val="0"/>
                        </a:spcBef>
                        <a:spcAft>
                          <a:spcPts val="0"/>
                        </a:spcAft>
                        <a:buNone/>
                      </a:pPr>
                      <a:r>
                        <a:rPr lang="en-GB">
                          <a:latin typeface="Avenir"/>
                          <a:ea typeface="Avenir"/>
                          <a:cs typeface="Avenir"/>
                          <a:sym typeface="Avenir"/>
                        </a:rPr>
                        <a:t>For two tailed test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µ</a:t>
                      </a:r>
                      <a:r>
                        <a:rPr lang="en-GB" baseline="-25000">
                          <a:solidFill>
                            <a:schemeClr val="dk1"/>
                          </a:solidFill>
                          <a:latin typeface="Avenir"/>
                          <a:ea typeface="Avenir"/>
                          <a:cs typeface="Avenir"/>
                          <a:sym typeface="Avenir"/>
                        </a:rPr>
                        <a:t>1 </a:t>
                      </a:r>
                      <a:r>
                        <a:rPr lang="en-GB">
                          <a:solidFill>
                            <a:schemeClr val="dk1"/>
                          </a:solidFill>
                          <a:latin typeface="Avenir"/>
                          <a:ea typeface="Avenir"/>
                          <a:cs typeface="Avenir"/>
                          <a:sym typeface="Avenir"/>
                        </a:rPr>
                        <a:t>≠ µ</a:t>
                      </a:r>
                      <a:r>
                        <a:rPr lang="en-GB" baseline="-25000">
                          <a:solidFill>
                            <a:schemeClr val="dk1"/>
                          </a:solidFill>
                          <a:latin typeface="Avenir"/>
                          <a:ea typeface="Avenir"/>
                          <a:cs typeface="Avenir"/>
                          <a:sym typeface="Avenir"/>
                        </a:rPr>
                        <a:t>2</a:t>
                      </a:r>
                      <a:endParaRPr sz="1200">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|Z|&gt; Z</a:t>
                      </a:r>
                      <a:r>
                        <a:rPr lang="en-GB" baseline="-25000">
                          <a:solidFill>
                            <a:schemeClr val="dk1"/>
                          </a:solidFill>
                          <a:latin typeface="Avenir"/>
                          <a:ea typeface="Avenir"/>
                          <a:cs typeface="Avenir"/>
                          <a:sym typeface="Avenir"/>
                        </a:rPr>
                        <a:t>α/2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p-value is less than level of significance</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µ</a:t>
                      </a:r>
                      <a:r>
                        <a:rPr lang="en-GB" baseline="-25000">
                          <a:solidFill>
                            <a:schemeClr val="dk1"/>
                          </a:solidFill>
                          <a:latin typeface="Avenir"/>
                          <a:ea typeface="Avenir"/>
                          <a:cs typeface="Avenir"/>
                          <a:sym typeface="Avenir"/>
                        </a:rPr>
                        <a:t>1</a:t>
                      </a:r>
                      <a:r>
                        <a:rPr lang="en-GB">
                          <a:solidFill>
                            <a:schemeClr val="dk1"/>
                          </a:solidFill>
                          <a:latin typeface="Avenir"/>
                          <a:ea typeface="Avenir"/>
                          <a:cs typeface="Avenir"/>
                          <a:sym typeface="Avenir"/>
                        </a:rPr>
                        <a:t> - µ</a:t>
                      </a:r>
                      <a:r>
                        <a:rPr lang="en-GB" baseline="-25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does not lie in the confidence interval</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95700">
                <a:tc>
                  <a:txBody>
                    <a:bodyPr/>
                    <a:lstStyle/>
                    <a:p>
                      <a:pPr marL="0" lvl="0" indent="0" algn="ctr" rtl="0">
                        <a:spcBef>
                          <a:spcPts val="0"/>
                        </a:spcBef>
                        <a:spcAft>
                          <a:spcPts val="0"/>
                        </a:spcAft>
                        <a:buNone/>
                      </a:pPr>
                      <a:r>
                        <a:rPr lang="en-GB">
                          <a:latin typeface="Avenir"/>
                          <a:ea typeface="Avenir"/>
                          <a:cs typeface="Avenir"/>
                          <a:sym typeface="Avenir"/>
                        </a:rPr>
                        <a:t>For left tailed test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µ</a:t>
                      </a:r>
                      <a:r>
                        <a:rPr lang="en-GB" baseline="-25000">
                          <a:solidFill>
                            <a:schemeClr val="dk1"/>
                          </a:solidFill>
                          <a:latin typeface="Avenir"/>
                          <a:ea typeface="Avenir"/>
                          <a:cs typeface="Avenir"/>
                          <a:sym typeface="Avenir"/>
                        </a:rPr>
                        <a:t>1</a:t>
                      </a:r>
                      <a:r>
                        <a:rPr lang="en-GB">
                          <a:solidFill>
                            <a:schemeClr val="dk1"/>
                          </a:solidFill>
                          <a:latin typeface="Avenir"/>
                          <a:ea typeface="Avenir"/>
                          <a:cs typeface="Avenir"/>
                          <a:sym typeface="Avenir"/>
                        </a:rPr>
                        <a:t> &lt; µ</a:t>
                      </a:r>
                      <a:r>
                        <a:rPr lang="en-GB" baseline="-25000">
                          <a:solidFill>
                            <a:schemeClr val="dk1"/>
                          </a:solidFill>
                          <a:latin typeface="Avenir"/>
                          <a:ea typeface="Avenir"/>
                          <a:cs typeface="Avenir"/>
                          <a:sym typeface="Avenir"/>
                        </a:rPr>
                        <a:t>2</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Z &lt; Z</a:t>
                      </a:r>
                      <a:r>
                        <a:rPr lang="en-GB" baseline="-25000">
                          <a:solidFill>
                            <a:schemeClr val="dk1"/>
                          </a:solidFill>
                          <a:latin typeface="Avenir"/>
                          <a:ea typeface="Avenir"/>
                          <a:cs typeface="Avenir"/>
                          <a:sym typeface="Avenir"/>
                        </a:rPr>
                        <a:t>α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709250">
                <a:tc>
                  <a:txBody>
                    <a:bodyPr/>
                    <a:lstStyle/>
                    <a:p>
                      <a:pPr marL="0" lvl="0" indent="0" algn="ctr" rtl="0">
                        <a:spcBef>
                          <a:spcPts val="0"/>
                        </a:spcBef>
                        <a:spcAft>
                          <a:spcPts val="0"/>
                        </a:spcAft>
                        <a:buNone/>
                      </a:pPr>
                      <a:r>
                        <a:rPr lang="en-GB">
                          <a:latin typeface="Avenir"/>
                          <a:ea typeface="Avenir"/>
                          <a:cs typeface="Avenir"/>
                          <a:sym typeface="Avenir"/>
                        </a:rPr>
                        <a:t>For right tailed test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µ</a:t>
                      </a:r>
                      <a:r>
                        <a:rPr lang="en-GB" baseline="-25000">
                          <a:solidFill>
                            <a:schemeClr val="dk1"/>
                          </a:solidFill>
                          <a:latin typeface="Avenir"/>
                          <a:ea typeface="Avenir"/>
                          <a:cs typeface="Avenir"/>
                          <a:sym typeface="Avenir"/>
                        </a:rPr>
                        <a:t>1</a:t>
                      </a:r>
                      <a:r>
                        <a:rPr lang="en-GB">
                          <a:solidFill>
                            <a:schemeClr val="dk1"/>
                          </a:solidFill>
                          <a:latin typeface="Avenir"/>
                          <a:ea typeface="Avenir"/>
                          <a:cs typeface="Avenir"/>
                          <a:sym typeface="Avenir"/>
                        </a:rPr>
                        <a:t> &gt; µ</a:t>
                      </a:r>
                      <a:r>
                        <a:rPr lang="en-GB" baseline="-25000">
                          <a:solidFill>
                            <a:schemeClr val="dk1"/>
                          </a:solidFill>
                          <a:latin typeface="Avenir"/>
                          <a:ea typeface="Avenir"/>
                          <a:cs typeface="Avenir"/>
                          <a:sym typeface="Avenir"/>
                        </a:rPr>
                        <a:t>2</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Z &gt; Z</a:t>
                      </a:r>
                      <a:r>
                        <a:rPr lang="en-GB" baseline="-25000">
                          <a:solidFill>
                            <a:schemeClr val="dk1"/>
                          </a:solidFill>
                          <a:latin typeface="Avenir"/>
                          <a:ea typeface="Avenir"/>
                          <a:cs typeface="Avenir"/>
                          <a:sym typeface="Avenir"/>
                        </a:rPr>
                        <a:t>α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Two sample test for population mean (σ unknown)</a:t>
            </a:r>
            <a:endParaRPr/>
          </a:p>
        </p:txBody>
      </p:sp>
      <p:sp>
        <p:nvSpPr>
          <p:cNvPr id="296" name="Google Shape;296;p39"/>
          <p:cNvSpPr txBox="1"/>
          <p:nvPr/>
        </p:nvSpPr>
        <p:spPr>
          <a:xfrm>
            <a:off x="422025" y="1571700"/>
            <a:ext cx="8399700" cy="29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latin typeface="Avenir"/>
                <a:ea typeface="Avenir"/>
                <a:cs typeface="Avenir"/>
                <a:sym typeface="Avenir"/>
              </a:rPr>
              <a:t>Question:</a:t>
            </a:r>
            <a:endParaRPr sz="1800">
              <a:latin typeface="Avenir"/>
              <a:ea typeface="Avenir"/>
              <a:cs typeface="Avenir"/>
              <a:sym typeface="Avenir"/>
            </a:endParaRPr>
          </a:p>
          <a:p>
            <a:pPr marL="0" lvl="0" indent="0" algn="l" rtl="0">
              <a:lnSpc>
                <a:spcPct val="115000"/>
              </a:lnSpc>
              <a:spcBef>
                <a:spcPts val="2000"/>
              </a:spcBef>
              <a:spcAft>
                <a:spcPts val="0"/>
              </a:spcAft>
              <a:buNone/>
            </a:pPr>
            <a:r>
              <a:rPr lang="en-GB" sz="1600">
                <a:latin typeface="Avenir"/>
                <a:ea typeface="Avenir"/>
                <a:cs typeface="Avenir"/>
                <a:sym typeface="Avenir"/>
              </a:rPr>
              <a:t>A study was carried out to understand amount of haemoglobin in blood for males and females. A random sample of 160 males and 180 females have means of 13 g/dl and 15 </a:t>
            </a:r>
            <a:r>
              <a:rPr lang="en-GB" sz="1600">
                <a:solidFill>
                  <a:schemeClr val="dk1"/>
                </a:solidFill>
                <a:latin typeface="Avenir"/>
                <a:ea typeface="Avenir"/>
                <a:cs typeface="Avenir"/>
                <a:sym typeface="Avenir"/>
              </a:rPr>
              <a:t>g/dl</a:t>
            </a:r>
            <a:r>
              <a:rPr lang="en-GB" sz="1600">
                <a:latin typeface="Avenir"/>
                <a:ea typeface="Avenir"/>
                <a:cs typeface="Avenir"/>
                <a:sym typeface="Avenir"/>
              </a:rPr>
              <a:t>. The two samples have standard deviation of 4.1 </a:t>
            </a:r>
            <a:r>
              <a:rPr lang="en-GB" sz="1600">
                <a:solidFill>
                  <a:schemeClr val="dk1"/>
                </a:solidFill>
                <a:latin typeface="Avenir"/>
                <a:ea typeface="Avenir"/>
                <a:cs typeface="Avenir"/>
                <a:sym typeface="Avenir"/>
              </a:rPr>
              <a:t>g/dl</a:t>
            </a:r>
            <a:r>
              <a:rPr lang="en-GB" sz="1600">
                <a:latin typeface="Avenir"/>
                <a:ea typeface="Avenir"/>
                <a:cs typeface="Avenir"/>
                <a:sym typeface="Avenir"/>
              </a:rPr>
              <a:t> for male donors and 3.5 </a:t>
            </a:r>
            <a:r>
              <a:rPr lang="en-GB" sz="1600">
                <a:solidFill>
                  <a:schemeClr val="dk1"/>
                </a:solidFill>
                <a:latin typeface="Avenir"/>
                <a:ea typeface="Avenir"/>
                <a:cs typeface="Avenir"/>
                <a:sym typeface="Avenir"/>
              </a:rPr>
              <a:t>g/dl</a:t>
            </a:r>
            <a:r>
              <a:rPr lang="en-GB" sz="1600">
                <a:latin typeface="Avenir"/>
                <a:ea typeface="Avenir"/>
                <a:cs typeface="Avenir"/>
                <a:sym typeface="Avenir"/>
              </a:rPr>
              <a:t> for female donor . Can it be said the population means of hemoglobin are the same for men and women? Use </a:t>
            </a:r>
            <a:r>
              <a:rPr lang="en-GB" sz="1800">
                <a:solidFill>
                  <a:schemeClr val="dk1"/>
                </a:solidFill>
                <a:latin typeface="Avenir"/>
                <a:ea typeface="Avenir"/>
                <a:cs typeface="Avenir"/>
                <a:sym typeface="Avenir"/>
              </a:rPr>
              <a:t> α </a:t>
            </a:r>
            <a:r>
              <a:rPr lang="en-GB" sz="1600">
                <a:latin typeface="Avenir"/>
                <a:ea typeface="Avenir"/>
                <a:cs typeface="Avenir"/>
                <a:sym typeface="Avenir"/>
              </a:rPr>
              <a:t>= 0.01.</a:t>
            </a:r>
            <a:endParaRPr>
              <a:solidFill>
                <a:srgbClr val="000000"/>
              </a:solidFill>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0"/>
          <p:cNvSpPr txBox="1"/>
          <p:nvPr/>
        </p:nvSpPr>
        <p:spPr>
          <a:xfrm>
            <a:off x="422025" y="1571700"/>
            <a:ext cx="8399700" cy="29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Solution</a:t>
            </a:r>
            <a:r>
              <a:rPr lang="en-GB" sz="1800">
                <a:solidFill>
                  <a:srgbClr val="000000"/>
                </a:solidFill>
                <a:latin typeface="Avenir"/>
                <a:ea typeface="Avenir"/>
                <a:cs typeface="Avenir"/>
                <a:sym typeface="Avenir"/>
              </a:rPr>
              <a:t>:</a:t>
            </a:r>
            <a:endParaRPr sz="1800">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X: Amount of hemoglobin in blood for males</a:t>
            </a:r>
            <a:br>
              <a:rPr lang="en-GB" sz="1600">
                <a:latin typeface="Avenir"/>
                <a:ea typeface="Avenir"/>
                <a:cs typeface="Avenir"/>
                <a:sym typeface="Avenir"/>
              </a:rPr>
            </a:br>
            <a:r>
              <a:rPr lang="en-GB" sz="1600">
                <a:solidFill>
                  <a:schemeClr val="dk1"/>
                </a:solidFill>
                <a:latin typeface="Avenir"/>
                <a:ea typeface="Avenir"/>
                <a:cs typeface="Avenir"/>
                <a:sym typeface="Avenir"/>
              </a:rPr>
              <a:t>Y: Amount of hemoglobin in blood for females  </a:t>
            </a:r>
            <a:endParaRPr sz="1600">
              <a:latin typeface="Avenir"/>
              <a:ea typeface="Avenir"/>
              <a:cs typeface="Avenir"/>
              <a:sym typeface="Avenir"/>
            </a:endParaRPr>
          </a:p>
          <a:p>
            <a:pPr marL="0" lvl="0" indent="0" algn="l" rtl="0">
              <a:lnSpc>
                <a:spcPct val="115000"/>
              </a:lnSpc>
              <a:spcBef>
                <a:spcPts val="2000"/>
              </a:spcBef>
              <a:spcAft>
                <a:spcPts val="0"/>
              </a:spcAft>
              <a:buNone/>
            </a:pPr>
            <a:r>
              <a:rPr lang="en-GB" sz="1600">
                <a:latin typeface="Avenir"/>
                <a:ea typeface="Avenir"/>
                <a:cs typeface="Avenir"/>
                <a:sym typeface="Avenir"/>
              </a:rPr>
              <a:t>Here n</a:t>
            </a:r>
            <a:r>
              <a:rPr lang="en-GB" sz="1600" baseline="-25000">
                <a:latin typeface="Avenir"/>
                <a:ea typeface="Avenir"/>
                <a:cs typeface="Avenir"/>
                <a:sym typeface="Avenir"/>
              </a:rPr>
              <a:t>1</a:t>
            </a:r>
            <a:r>
              <a:rPr lang="en-GB" sz="1600">
                <a:latin typeface="Avenir"/>
                <a:ea typeface="Avenir"/>
                <a:cs typeface="Avenir"/>
                <a:sym typeface="Avenir"/>
              </a:rPr>
              <a:t> = 160, 	s</a:t>
            </a:r>
            <a:r>
              <a:rPr lang="en-GB" sz="1600" baseline="-25000">
                <a:latin typeface="Avenir"/>
                <a:ea typeface="Avenir"/>
                <a:cs typeface="Avenir"/>
                <a:sym typeface="Avenir"/>
              </a:rPr>
              <a:t>1</a:t>
            </a:r>
            <a:r>
              <a:rPr lang="en-GB" sz="1600">
                <a:latin typeface="Avenir"/>
                <a:ea typeface="Avenir"/>
                <a:cs typeface="Avenir"/>
                <a:sym typeface="Avenir"/>
              </a:rPr>
              <a:t> = 4.1,		= 13</a:t>
            </a:r>
            <a:br>
              <a:rPr lang="en-GB" sz="1600">
                <a:latin typeface="Avenir"/>
                <a:ea typeface="Avenir"/>
                <a:cs typeface="Avenir"/>
                <a:sym typeface="Avenir"/>
              </a:rPr>
            </a:br>
            <a:r>
              <a:rPr lang="en-GB" sz="1600">
                <a:solidFill>
                  <a:schemeClr val="dk1"/>
                </a:solidFill>
                <a:latin typeface="Avenir"/>
                <a:ea typeface="Avenir"/>
                <a:cs typeface="Avenir"/>
                <a:sym typeface="Avenir"/>
              </a:rPr>
              <a:t> 	 n</a:t>
            </a:r>
            <a:r>
              <a:rPr lang="en-GB" sz="1600" baseline="-25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 180, 	s</a:t>
            </a:r>
            <a:r>
              <a:rPr lang="en-GB" sz="1600" baseline="-25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 3.5,		= 15</a:t>
            </a:r>
            <a:endParaRPr sz="1600">
              <a:solidFill>
                <a:schemeClr val="dk1"/>
              </a:solidFill>
              <a:latin typeface="Avenir"/>
              <a:ea typeface="Avenir"/>
              <a:cs typeface="Avenir"/>
              <a:sym typeface="Avenir"/>
            </a:endParaRPr>
          </a:p>
          <a:p>
            <a:pPr marL="0" lvl="0" indent="0" algn="l" rtl="0">
              <a:lnSpc>
                <a:spcPct val="115000"/>
              </a:lnSpc>
              <a:spcBef>
                <a:spcPts val="1000"/>
              </a:spcBef>
              <a:spcAft>
                <a:spcPts val="0"/>
              </a:spcAft>
              <a:buNone/>
            </a:pPr>
            <a:endParaRPr sz="1600">
              <a:solidFill>
                <a:schemeClr val="dk1"/>
              </a:solidFill>
              <a:latin typeface="Avenir"/>
              <a:ea typeface="Avenir"/>
              <a:cs typeface="Avenir"/>
              <a:sym typeface="Avenir"/>
            </a:endParaRPr>
          </a:p>
          <a:p>
            <a:pPr marL="0" lvl="0" indent="0" algn="l" rtl="0">
              <a:spcBef>
                <a:spcPts val="1000"/>
              </a:spcBef>
              <a:spcAft>
                <a:spcPts val="2000"/>
              </a:spcAft>
              <a:buNone/>
            </a:pPr>
            <a:r>
              <a:rPr lang="en-GB" sz="1600">
                <a:latin typeface="Avenir"/>
                <a:ea typeface="Avenir"/>
                <a:cs typeface="Avenir"/>
                <a:sym typeface="Avenir"/>
              </a:rPr>
              <a:t>To test H</a:t>
            </a:r>
            <a:r>
              <a:rPr lang="en-GB" sz="1600" baseline="-25000">
                <a:latin typeface="Avenir"/>
                <a:ea typeface="Avenir"/>
                <a:cs typeface="Avenir"/>
                <a:sym typeface="Avenir"/>
              </a:rPr>
              <a:t>0</a:t>
            </a:r>
            <a:r>
              <a:rPr lang="en-GB" sz="1600">
                <a:latin typeface="Avenir"/>
                <a:ea typeface="Avenir"/>
                <a:cs typeface="Avenir"/>
                <a:sym typeface="Avenir"/>
              </a:rPr>
              <a:t>: µ</a:t>
            </a:r>
            <a:r>
              <a:rPr lang="en-GB" sz="1600" baseline="-25000">
                <a:latin typeface="Avenir"/>
                <a:ea typeface="Avenir"/>
                <a:cs typeface="Avenir"/>
                <a:sym typeface="Avenir"/>
              </a:rPr>
              <a:t>1</a:t>
            </a:r>
            <a:r>
              <a:rPr lang="en-GB" sz="1600">
                <a:latin typeface="Avenir"/>
                <a:ea typeface="Avenir"/>
                <a:cs typeface="Avenir"/>
                <a:sym typeface="Avenir"/>
              </a:rPr>
              <a:t> = </a:t>
            </a:r>
            <a:r>
              <a:rPr lang="en-GB" sz="1600">
                <a:solidFill>
                  <a:schemeClr val="dk1"/>
                </a:solidFill>
                <a:latin typeface="Avenir"/>
                <a:ea typeface="Avenir"/>
                <a:cs typeface="Avenir"/>
                <a:sym typeface="Avenir"/>
              </a:rPr>
              <a:t>µ</a:t>
            </a:r>
            <a:r>
              <a:rPr lang="en-GB" sz="1600" baseline="-25000">
                <a:solidFill>
                  <a:schemeClr val="dk1"/>
                </a:solidFill>
                <a:latin typeface="Avenir"/>
                <a:ea typeface="Avenir"/>
                <a:cs typeface="Avenir"/>
                <a:sym typeface="Avenir"/>
              </a:rPr>
              <a:t>2</a:t>
            </a:r>
            <a:r>
              <a:rPr lang="en-GB" sz="1600">
                <a:latin typeface="Avenir"/>
                <a:ea typeface="Avenir"/>
                <a:cs typeface="Avenir"/>
                <a:sym typeface="Avenir"/>
              </a:rPr>
              <a:t> 		against 		H</a:t>
            </a:r>
            <a:r>
              <a:rPr lang="en-GB" sz="1600" baseline="-25000">
                <a:latin typeface="Avenir"/>
                <a:ea typeface="Avenir"/>
                <a:cs typeface="Avenir"/>
                <a:sym typeface="Avenir"/>
              </a:rPr>
              <a:t>1</a:t>
            </a:r>
            <a:r>
              <a:rPr lang="en-GB" sz="1600">
                <a:latin typeface="Avenir"/>
                <a:ea typeface="Avenir"/>
                <a:cs typeface="Avenir"/>
                <a:sym typeface="Avenir"/>
              </a:rPr>
              <a:t>: µ</a:t>
            </a:r>
            <a:r>
              <a:rPr lang="en-GB" sz="1600" baseline="-25000">
                <a:latin typeface="Avenir"/>
                <a:ea typeface="Avenir"/>
                <a:cs typeface="Avenir"/>
                <a:sym typeface="Avenir"/>
              </a:rPr>
              <a:t>1</a:t>
            </a:r>
            <a:r>
              <a:rPr lang="en-GB" sz="1600">
                <a:latin typeface="Avenir"/>
                <a:ea typeface="Avenir"/>
                <a:cs typeface="Avenir"/>
                <a:sym typeface="Avenir"/>
              </a:rPr>
              <a:t> ≠ </a:t>
            </a:r>
            <a:r>
              <a:rPr lang="en-GB" sz="1600">
                <a:solidFill>
                  <a:schemeClr val="dk1"/>
                </a:solidFill>
                <a:latin typeface="Avenir"/>
                <a:ea typeface="Avenir"/>
                <a:cs typeface="Avenir"/>
                <a:sym typeface="Avenir"/>
              </a:rPr>
              <a:t>µ</a:t>
            </a:r>
            <a:r>
              <a:rPr lang="en-GB" sz="1600" baseline="-25000">
                <a:solidFill>
                  <a:schemeClr val="dk1"/>
                </a:solidFill>
                <a:latin typeface="Avenir"/>
                <a:ea typeface="Avenir"/>
                <a:cs typeface="Avenir"/>
                <a:sym typeface="Avenir"/>
              </a:rPr>
              <a:t>2</a:t>
            </a:r>
            <a:endParaRPr sz="1600" baseline="-25000">
              <a:latin typeface="Avenir"/>
              <a:ea typeface="Avenir"/>
              <a:cs typeface="Avenir"/>
              <a:sym typeface="Avenir"/>
            </a:endParaRPr>
          </a:p>
        </p:txBody>
      </p:sp>
      <p:pic>
        <p:nvPicPr>
          <p:cNvPr id="302" name="Google Shape;302;p40" descr="\bar X \pm z_{\alpha/2} \frac{\sigma}{\sqrt{n}}" title="MathEquation,#000000"/>
          <p:cNvPicPr preferRelativeResize="0"/>
          <p:nvPr/>
        </p:nvPicPr>
        <p:blipFill rotWithShape="1">
          <a:blip r:embed="rId3">
            <a:alphaModFix/>
          </a:blip>
          <a:srcRect r="81345" b="37146"/>
          <a:stretch/>
        </p:blipFill>
        <p:spPr>
          <a:xfrm>
            <a:off x="3478350" y="2948987"/>
            <a:ext cx="185550" cy="203175"/>
          </a:xfrm>
          <a:prstGeom prst="rect">
            <a:avLst/>
          </a:prstGeom>
          <a:noFill/>
          <a:ln>
            <a:noFill/>
          </a:ln>
        </p:spPr>
      </p:pic>
      <p:pic>
        <p:nvPicPr>
          <p:cNvPr id="303" name="Google Shape;303;p40"/>
          <p:cNvPicPr preferRelativeResize="0"/>
          <p:nvPr/>
        </p:nvPicPr>
        <p:blipFill>
          <a:blip r:embed="rId4">
            <a:alphaModFix/>
          </a:blip>
          <a:stretch>
            <a:fillRect/>
          </a:stretch>
        </p:blipFill>
        <p:spPr>
          <a:xfrm>
            <a:off x="5621325" y="2662050"/>
            <a:ext cx="3302949" cy="1849650"/>
          </a:xfrm>
          <a:prstGeom prst="rect">
            <a:avLst/>
          </a:prstGeom>
          <a:noFill/>
          <a:ln>
            <a:noFill/>
          </a:ln>
        </p:spPr>
      </p:pic>
      <p:sp>
        <p:nvSpPr>
          <p:cNvPr id="304" name="Google Shape;304;p40"/>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Two sample test for population mean (σ unknown)</a:t>
            </a:r>
            <a:endParaRPr/>
          </a:p>
        </p:txBody>
      </p:sp>
      <p:pic>
        <p:nvPicPr>
          <p:cNvPr id="305" name="Google Shape;305;p40" descr="\bar Y" title="MathEquation,#000000"/>
          <p:cNvPicPr preferRelativeResize="0"/>
          <p:nvPr/>
        </p:nvPicPr>
        <p:blipFill>
          <a:blip r:embed="rId5">
            <a:alphaModFix/>
          </a:blip>
          <a:stretch>
            <a:fillRect/>
          </a:stretch>
        </p:blipFill>
        <p:spPr>
          <a:xfrm>
            <a:off x="3490575" y="3203975"/>
            <a:ext cx="161110" cy="20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1"/>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Two sample test for population mean (σ unknown)</a:t>
            </a:r>
            <a:endParaRPr/>
          </a:p>
        </p:txBody>
      </p:sp>
      <p:pic>
        <p:nvPicPr>
          <p:cNvPr id="311" name="Google Shape;311;p41"/>
          <p:cNvPicPr preferRelativeResize="0"/>
          <p:nvPr/>
        </p:nvPicPr>
        <p:blipFill>
          <a:blip r:embed="rId3">
            <a:alphaModFix/>
          </a:blip>
          <a:stretch>
            <a:fillRect/>
          </a:stretch>
        </p:blipFill>
        <p:spPr>
          <a:xfrm>
            <a:off x="5652825" y="2546500"/>
            <a:ext cx="3302949" cy="1849650"/>
          </a:xfrm>
          <a:prstGeom prst="rect">
            <a:avLst/>
          </a:prstGeom>
          <a:noFill/>
          <a:ln>
            <a:noFill/>
          </a:ln>
        </p:spPr>
      </p:pic>
      <p:sp>
        <p:nvSpPr>
          <p:cNvPr id="312" name="Google Shape;312;p41"/>
          <p:cNvSpPr txBox="1"/>
          <p:nvPr/>
        </p:nvSpPr>
        <p:spPr>
          <a:xfrm>
            <a:off x="422025" y="1571700"/>
            <a:ext cx="8399700" cy="32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a:t>
            </a:r>
            <a:r>
              <a:rPr lang="en-GB" sz="1800">
                <a:solidFill>
                  <a:srgbClr val="000000"/>
                </a:solidFill>
                <a:latin typeface="Avenir"/>
                <a:ea typeface="Avenir"/>
                <a:cs typeface="Avenir"/>
                <a:sym typeface="Avenir"/>
              </a:rPr>
              <a:t>tion:</a:t>
            </a:r>
            <a:endParaRPr sz="1800">
              <a:solidFill>
                <a:srgbClr val="000000"/>
              </a:solidFill>
              <a:latin typeface="Avenir"/>
              <a:ea typeface="Avenir"/>
              <a:cs typeface="Avenir"/>
              <a:sym typeface="Avenir"/>
            </a:endParaRPr>
          </a:p>
          <a:p>
            <a:pPr marL="0" lvl="0" indent="0" algn="l" rtl="0">
              <a:spcBef>
                <a:spcPts val="2000"/>
              </a:spcBef>
              <a:spcAft>
                <a:spcPts val="0"/>
              </a:spcAft>
              <a:buNone/>
            </a:pPr>
            <a:r>
              <a:rPr lang="en-GB" sz="1800">
                <a:latin typeface="Avenir"/>
                <a:ea typeface="Avenir"/>
                <a:cs typeface="Avenir"/>
                <a:sym typeface="Avenir"/>
              </a:rPr>
              <a:t>The test statistic  </a:t>
            </a:r>
            <a:endParaRPr sz="1800">
              <a:latin typeface="Avenir"/>
              <a:ea typeface="Avenir"/>
              <a:cs typeface="Avenir"/>
              <a:sym typeface="Avenir"/>
            </a:endParaRPr>
          </a:p>
          <a:p>
            <a:pPr marL="0" lvl="0" indent="0" algn="l" rtl="0">
              <a:lnSpc>
                <a:spcPct val="115000"/>
              </a:lnSpc>
              <a:spcBef>
                <a:spcPts val="2000"/>
              </a:spcBef>
              <a:spcAft>
                <a:spcPts val="0"/>
              </a:spcAft>
              <a:buNone/>
            </a:pPr>
            <a:endParaRPr>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GB" sz="1600">
                <a:solidFill>
                  <a:schemeClr val="dk1"/>
                </a:solidFill>
                <a:latin typeface="Avenir"/>
                <a:ea typeface="Avenir"/>
                <a:cs typeface="Avenir"/>
                <a:sym typeface="Avenir"/>
              </a:rPr>
              <a:t>Decision Rule: Reject |Z</a:t>
            </a:r>
            <a:r>
              <a:rPr lang="en-GB" sz="1600" baseline="-25000">
                <a:solidFill>
                  <a:schemeClr val="dk1"/>
                </a:solidFill>
                <a:latin typeface="Avenir"/>
                <a:ea typeface="Avenir"/>
                <a:cs typeface="Avenir"/>
                <a:sym typeface="Avenir"/>
              </a:rPr>
              <a:t>calc</a:t>
            </a:r>
            <a:r>
              <a:rPr lang="en-GB" sz="1600">
                <a:solidFill>
                  <a:schemeClr val="dk1"/>
                </a:solidFill>
                <a:latin typeface="Avenir"/>
                <a:ea typeface="Avenir"/>
                <a:cs typeface="Avenir"/>
                <a:sym typeface="Avenir"/>
              </a:rPr>
              <a:t>| ≥ Z</a:t>
            </a:r>
            <a:r>
              <a:rPr lang="en-GB" sz="1600" baseline="-25000">
                <a:solidFill>
                  <a:schemeClr val="dk1"/>
                </a:solidFill>
                <a:latin typeface="Avenir"/>
                <a:ea typeface="Avenir"/>
                <a:cs typeface="Avenir"/>
                <a:sym typeface="Avenir"/>
              </a:rPr>
              <a:t>α/2</a:t>
            </a:r>
            <a:r>
              <a:rPr lang="en-GB" sz="1600">
                <a:solidFill>
                  <a:schemeClr val="dk1"/>
                </a:solidFill>
                <a:latin typeface="Avenir"/>
                <a:ea typeface="Avenir"/>
                <a:cs typeface="Avenir"/>
                <a:sym typeface="Avenir"/>
              </a:rPr>
              <a:t> </a:t>
            </a:r>
            <a:endParaRPr sz="1600">
              <a:solidFill>
                <a:schemeClr val="dk1"/>
              </a:solidFill>
              <a:latin typeface="Avenir"/>
              <a:ea typeface="Avenir"/>
              <a:cs typeface="Avenir"/>
              <a:sym typeface="Avenir"/>
            </a:endParaRPr>
          </a:p>
          <a:p>
            <a:pPr marL="0" lvl="0" indent="0" algn="l" rtl="0">
              <a:spcBef>
                <a:spcPts val="2000"/>
              </a:spcBef>
              <a:spcAft>
                <a:spcPts val="0"/>
              </a:spcAft>
              <a:buClr>
                <a:schemeClr val="dk1"/>
              </a:buClr>
              <a:buSzPts val="1100"/>
              <a:buFont typeface="Arial"/>
              <a:buNone/>
            </a:pPr>
            <a:r>
              <a:rPr lang="en-GB" sz="1600">
                <a:solidFill>
                  <a:schemeClr val="dk1"/>
                </a:solidFill>
                <a:latin typeface="Avenir"/>
                <a:ea typeface="Avenir"/>
                <a:cs typeface="Avenir"/>
                <a:sym typeface="Avenir"/>
              </a:rPr>
              <a:t>Here Z</a:t>
            </a:r>
            <a:r>
              <a:rPr lang="en-GB" sz="1600" baseline="-25000">
                <a:solidFill>
                  <a:schemeClr val="dk1"/>
                </a:solidFill>
                <a:latin typeface="Avenir"/>
                <a:ea typeface="Avenir"/>
                <a:cs typeface="Avenir"/>
                <a:sym typeface="Avenir"/>
              </a:rPr>
              <a:t>α/2</a:t>
            </a:r>
            <a:r>
              <a:rPr lang="en-GB" sz="1600">
                <a:solidFill>
                  <a:schemeClr val="dk1"/>
                </a:solidFill>
                <a:latin typeface="Avenir"/>
                <a:ea typeface="Avenir"/>
                <a:cs typeface="Avenir"/>
                <a:sym typeface="Avenir"/>
              </a:rPr>
              <a:t> = 2.57</a:t>
            </a:r>
            <a:endParaRPr sz="1600">
              <a:solidFill>
                <a:schemeClr val="dk1"/>
              </a:solidFill>
              <a:latin typeface="Avenir"/>
              <a:ea typeface="Avenir"/>
              <a:cs typeface="Avenir"/>
              <a:sym typeface="Avenir"/>
            </a:endParaRPr>
          </a:p>
          <a:p>
            <a:pPr marL="0" lvl="0" indent="0" algn="l" rtl="0">
              <a:spcBef>
                <a:spcPts val="2000"/>
              </a:spcBef>
              <a:spcAft>
                <a:spcPts val="0"/>
              </a:spcAft>
              <a:buClr>
                <a:schemeClr val="dk1"/>
              </a:buClr>
              <a:buSzPts val="1100"/>
              <a:buFont typeface="Arial"/>
              <a:buNone/>
            </a:pPr>
            <a:r>
              <a:rPr lang="en-GB" sz="1600">
                <a:solidFill>
                  <a:schemeClr val="dk1"/>
                </a:solidFill>
                <a:latin typeface="Avenir"/>
                <a:ea typeface="Avenir"/>
                <a:cs typeface="Avenir"/>
                <a:sym typeface="Avenir"/>
              </a:rPr>
              <a:t>Since 4.807 &gt; 2.57, reject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a:t>
            </a:r>
            <a:endParaRPr sz="1600">
              <a:solidFill>
                <a:schemeClr val="dk1"/>
              </a:solidFill>
              <a:latin typeface="Avenir"/>
              <a:ea typeface="Avenir"/>
              <a:cs typeface="Avenir"/>
              <a:sym typeface="Avenir"/>
            </a:endParaRPr>
          </a:p>
          <a:p>
            <a:pPr marL="0" lvl="0" indent="0" algn="l" rtl="0">
              <a:spcBef>
                <a:spcPts val="2000"/>
              </a:spcBef>
              <a:spcAft>
                <a:spcPts val="0"/>
              </a:spcAft>
              <a:buClr>
                <a:schemeClr val="dk1"/>
              </a:buClr>
              <a:buSzPts val="1100"/>
              <a:buFont typeface="Arial"/>
              <a:buNone/>
            </a:pPr>
            <a:r>
              <a:rPr lang="en-GB" sz="1600">
                <a:solidFill>
                  <a:schemeClr val="dk1"/>
                </a:solidFill>
                <a:latin typeface="Avenir"/>
                <a:ea typeface="Avenir"/>
                <a:cs typeface="Avenir"/>
                <a:sym typeface="Avenir"/>
              </a:rPr>
              <a:t>We may conclude that both males and females have different hemoglobin averages</a:t>
            </a:r>
            <a:br>
              <a:rPr lang="en-GB" sz="1600">
                <a:solidFill>
                  <a:schemeClr val="dk1"/>
                </a:solidFill>
                <a:latin typeface="Avenir"/>
                <a:ea typeface="Avenir"/>
                <a:cs typeface="Avenir"/>
                <a:sym typeface="Avenir"/>
              </a:rPr>
            </a:br>
            <a:endParaRPr sz="1600">
              <a:solidFill>
                <a:schemeClr val="dk1"/>
              </a:solidFill>
              <a:latin typeface="Avenir"/>
              <a:ea typeface="Avenir"/>
              <a:cs typeface="Avenir"/>
              <a:sym typeface="Avenir"/>
            </a:endParaRPr>
          </a:p>
          <a:p>
            <a:pPr marL="0" lvl="0" indent="0" algn="l" rtl="0">
              <a:lnSpc>
                <a:spcPct val="115000"/>
              </a:lnSpc>
              <a:spcBef>
                <a:spcPts val="2000"/>
              </a:spcBef>
              <a:spcAft>
                <a:spcPts val="0"/>
              </a:spcAft>
              <a:buNone/>
            </a:pPr>
            <a:endParaRPr>
              <a:latin typeface="Avenir"/>
              <a:ea typeface="Avenir"/>
              <a:cs typeface="Avenir"/>
              <a:sym typeface="Avenir"/>
            </a:endParaRPr>
          </a:p>
        </p:txBody>
      </p:sp>
      <p:pic>
        <p:nvPicPr>
          <p:cNvPr id="313" name="Google Shape;313;p41" descr="Z = \frac{(\bar X - \bar Y)  - (\mu_1 - \mu_2)}{\sqrt{\frac{s_1^2}{n_1} + \frac{s_2^2}{n_2}}} = \frac{13 - 15}{\sqrt{\frac{4.1^2}{160} + \frac{3.5^2}{180}}} = -4.807" title="MathEquation,#000000"/>
          <p:cNvPicPr preferRelativeResize="0"/>
          <p:nvPr/>
        </p:nvPicPr>
        <p:blipFill>
          <a:blip r:embed="rId4">
            <a:alphaModFix/>
          </a:blip>
          <a:stretch>
            <a:fillRect/>
          </a:stretch>
        </p:blipFill>
        <p:spPr>
          <a:xfrm>
            <a:off x="2314938" y="2105600"/>
            <a:ext cx="3828406" cy="660400"/>
          </a:xfrm>
          <a:prstGeom prst="rect">
            <a:avLst/>
          </a:prstGeom>
          <a:noFill/>
          <a:ln>
            <a:noFill/>
          </a:ln>
        </p:spPr>
      </p:pic>
      <p:sp>
        <p:nvSpPr>
          <p:cNvPr id="314" name="Google Shape;314;p41"/>
          <p:cNvSpPr txBox="1"/>
          <p:nvPr/>
        </p:nvSpPr>
        <p:spPr>
          <a:xfrm>
            <a:off x="6561425" y="3968350"/>
            <a:ext cx="672000" cy="2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Avenir"/>
                <a:ea typeface="Avenir"/>
                <a:cs typeface="Avenir"/>
                <a:sym typeface="Avenir"/>
              </a:rPr>
              <a:t>-2.57</a:t>
            </a:r>
            <a:endParaRPr sz="1200">
              <a:latin typeface="Avenir"/>
              <a:ea typeface="Avenir"/>
              <a:cs typeface="Avenir"/>
              <a:sym typeface="Avenir"/>
            </a:endParaRPr>
          </a:p>
        </p:txBody>
      </p:sp>
      <p:sp>
        <p:nvSpPr>
          <p:cNvPr id="315" name="Google Shape;315;p41"/>
          <p:cNvSpPr txBox="1"/>
          <p:nvPr/>
        </p:nvSpPr>
        <p:spPr>
          <a:xfrm>
            <a:off x="7564175" y="3968350"/>
            <a:ext cx="672000" cy="2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Avenir"/>
                <a:ea typeface="Avenir"/>
                <a:cs typeface="Avenir"/>
                <a:sym typeface="Avenir"/>
              </a:rPr>
              <a:t>2.57</a:t>
            </a:r>
            <a:endParaRPr sz="1200">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Agenda</a:t>
            </a:r>
            <a:endParaRPr/>
          </a:p>
        </p:txBody>
      </p:sp>
      <p:sp>
        <p:nvSpPr>
          <p:cNvPr id="89" name="Google Shape;89;p15"/>
          <p:cNvSpPr txBox="1">
            <a:spLocks noGrp="1"/>
          </p:cNvSpPr>
          <p:nvPr>
            <p:ph type="body" idx="2"/>
          </p:nvPr>
        </p:nvSpPr>
        <p:spPr>
          <a:xfrm>
            <a:off x="422025" y="1571700"/>
            <a:ext cx="7332900" cy="3401700"/>
          </a:xfrm>
          <a:prstGeom prst="rect">
            <a:avLst/>
          </a:prstGeom>
        </p:spPr>
        <p:txBody>
          <a:bodyPr spcFirstLastPara="1" wrap="square" lIns="91425" tIns="91425" rIns="91425" bIns="91425" anchor="t" anchorCtr="0">
            <a:noAutofit/>
          </a:bodyPr>
          <a:lstStyle/>
          <a:p>
            <a:pPr lvl="0">
              <a:lnSpc>
                <a:spcPct val="100000"/>
              </a:lnSpc>
              <a:spcBef>
                <a:spcPts val="1000"/>
              </a:spcBef>
              <a:buClr>
                <a:schemeClr val="dk1"/>
              </a:buClr>
            </a:pPr>
            <a:r>
              <a:rPr lang="en-US" dirty="0">
                <a:solidFill>
                  <a:schemeClr val="dk1"/>
                </a:solidFill>
              </a:rPr>
              <a:t>Analysis of variance</a:t>
            </a:r>
          </a:p>
          <a:p>
            <a:pPr lvl="1">
              <a:lnSpc>
                <a:spcPct val="100000"/>
              </a:lnSpc>
              <a:spcBef>
                <a:spcPts val="1000"/>
              </a:spcBef>
              <a:buClr>
                <a:schemeClr val="dk1"/>
              </a:buClr>
            </a:pPr>
            <a:r>
              <a:rPr lang="en-US" dirty="0">
                <a:solidFill>
                  <a:schemeClr val="dk1"/>
                </a:solidFill>
              </a:rPr>
              <a:t>One way ANOVA</a:t>
            </a:r>
          </a:p>
          <a:p>
            <a:pPr lvl="2">
              <a:spcBef>
                <a:spcPts val="500"/>
              </a:spcBef>
              <a:buClr>
                <a:schemeClr val="dk1"/>
              </a:buClr>
            </a:pPr>
            <a:r>
              <a:rPr lang="en-US" dirty="0">
                <a:solidFill>
                  <a:schemeClr val="dk1"/>
                </a:solidFill>
              </a:rPr>
              <a:t>Total Variation</a:t>
            </a:r>
          </a:p>
          <a:p>
            <a:pPr lvl="2">
              <a:spcBef>
                <a:spcPts val="0"/>
              </a:spcBef>
              <a:buClr>
                <a:schemeClr val="dk1"/>
              </a:buClr>
            </a:pPr>
            <a:r>
              <a:rPr lang="en-US" dirty="0">
                <a:solidFill>
                  <a:schemeClr val="dk1"/>
                </a:solidFill>
              </a:rPr>
              <a:t>Variation within treatment</a:t>
            </a:r>
          </a:p>
          <a:p>
            <a:pPr lvl="2">
              <a:spcBef>
                <a:spcPts val="0"/>
              </a:spcBef>
              <a:buClr>
                <a:schemeClr val="dk1"/>
              </a:buClr>
            </a:pPr>
            <a:r>
              <a:rPr lang="en-US" dirty="0">
                <a:solidFill>
                  <a:schemeClr val="dk1"/>
                </a:solidFill>
              </a:rPr>
              <a:t>Variation between treatment</a:t>
            </a:r>
          </a:p>
          <a:p>
            <a:pPr marL="127000" lvl="0" indent="0" algn="l" rtl="0">
              <a:lnSpc>
                <a:spcPct val="100000"/>
              </a:lnSpc>
              <a:spcBef>
                <a:spcPts val="0"/>
              </a:spcBef>
              <a:spcAft>
                <a:spcPts val="0"/>
              </a:spcAft>
              <a:buClr>
                <a:schemeClr val="dk1"/>
              </a:buClr>
              <a:buSzPts val="1600"/>
              <a:buNone/>
            </a:pPr>
            <a:endParaRPr lang="en-GB" dirty="0" smtClean="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body" idx="2"/>
          </p:nvPr>
        </p:nvSpPr>
        <p:spPr>
          <a:xfrm>
            <a:off x="630300" y="2022300"/>
            <a:ext cx="7883400" cy="10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The python code to conduct a Z test for two population means is</a:t>
            </a:r>
            <a:endParaRPr>
              <a:solidFill>
                <a:schemeClr val="dk1"/>
              </a:solidFill>
            </a:endParaRPr>
          </a:p>
          <a:p>
            <a:pPr marL="0" lvl="0" indent="0" algn="ctr" rtl="0">
              <a:spcBef>
                <a:spcPts val="1600"/>
              </a:spcBef>
              <a:spcAft>
                <a:spcPts val="1600"/>
              </a:spcAft>
              <a:buClr>
                <a:schemeClr val="dk1"/>
              </a:buClr>
              <a:buSzPts val="1100"/>
              <a:buFont typeface="Arial"/>
              <a:buNone/>
            </a:pPr>
            <a:r>
              <a:rPr lang="en-GB">
                <a:solidFill>
                  <a:srgbClr val="25AAE2"/>
                </a:solidFill>
              </a:rPr>
              <a:t>statsmodels.stats.weightstats.ztest(Sample_1, Sample_2, value, alternative)</a:t>
            </a:r>
            <a:endParaRPr>
              <a:solidFill>
                <a:srgbClr val="25AAE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Small Sample Tests</a:t>
            </a:r>
            <a:endParaRPr/>
          </a:p>
        </p:txBody>
      </p:sp>
      <p:sp>
        <p:nvSpPr>
          <p:cNvPr id="326" name="Google Shape;326;p43"/>
          <p:cNvSpPr txBox="1"/>
          <p:nvPr/>
        </p:nvSpPr>
        <p:spPr>
          <a:xfrm>
            <a:off x="1358375" y="3861450"/>
            <a:ext cx="28695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Small sample tests</a:t>
            </a:r>
            <a:endParaRPr/>
          </a:p>
        </p:txBody>
      </p:sp>
      <p:sp>
        <p:nvSpPr>
          <p:cNvPr id="332" name="Google Shape;332;p44"/>
          <p:cNvSpPr txBox="1">
            <a:spLocks noGrp="1"/>
          </p:cNvSpPr>
          <p:nvPr>
            <p:ph type="body" idx="2"/>
          </p:nvPr>
        </p:nvSpPr>
        <p:spPr>
          <a:xfrm>
            <a:off x="422025" y="1571700"/>
            <a:ext cx="8404200" cy="3057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For tests </a:t>
            </a:r>
            <a:r>
              <a:rPr lang="en-GB">
                <a:solidFill>
                  <a:schemeClr val="dk1"/>
                </a:solidFill>
              </a:rPr>
              <a:t>n &lt; 30 are considered to be small sample tests</a:t>
            </a:r>
            <a:endParaRPr>
              <a:solidFill>
                <a:schemeClr val="dk1"/>
              </a:solidFill>
            </a:endParaRPr>
          </a:p>
          <a:p>
            <a:pPr marL="457200" lvl="0" indent="-330200" algn="l" rtl="0">
              <a:lnSpc>
                <a:spcPct val="100000"/>
              </a:lnSpc>
              <a:spcBef>
                <a:spcPts val="4000"/>
              </a:spcBef>
              <a:spcAft>
                <a:spcPts val="0"/>
              </a:spcAft>
              <a:buClr>
                <a:schemeClr val="dk1"/>
              </a:buClr>
              <a:buSzPts val="1600"/>
              <a:buChar char="●"/>
            </a:pPr>
            <a:r>
              <a:rPr lang="en-GB">
                <a:solidFill>
                  <a:schemeClr val="dk1"/>
                </a:solidFill>
              </a:rPr>
              <a:t>Under the null hypothesis the test statistic follow exact distribution - t distribution, F distribution or χ</a:t>
            </a:r>
            <a:r>
              <a:rPr lang="en-GB" baseline="30000">
                <a:solidFill>
                  <a:schemeClr val="dk1"/>
                </a:solidFill>
              </a:rPr>
              <a:t>2</a:t>
            </a:r>
            <a:r>
              <a:rPr lang="en-GB">
                <a:solidFill>
                  <a:schemeClr val="dk1"/>
                </a:solidFill>
              </a:rPr>
              <a:t> distribution</a:t>
            </a:r>
            <a:endParaRPr>
              <a:solidFill>
                <a:schemeClr val="dk1"/>
              </a:solidFill>
            </a:endParaRPr>
          </a:p>
          <a:p>
            <a:pPr marL="457200" lvl="0" indent="-330200" algn="l" rtl="0">
              <a:lnSpc>
                <a:spcPct val="100000"/>
              </a:lnSpc>
              <a:spcBef>
                <a:spcPts val="4000"/>
              </a:spcBef>
              <a:spcAft>
                <a:spcPts val="0"/>
              </a:spcAft>
              <a:buClr>
                <a:schemeClr val="dk1"/>
              </a:buClr>
              <a:buSzPts val="1600"/>
              <a:buChar char="●"/>
            </a:pPr>
            <a:r>
              <a:rPr lang="en-GB">
                <a:solidFill>
                  <a:schemeClr val="dk1"/>
                </a:solidFill>
              </a:rPr>
              <a:t>Small sample tests are regarded as exact tests</a:t>
            </a:r>
            <a:endParaRPr>
              <a:solidFill>
                <a:schemeClr val="dk1"/>
              </a:solidFill>
            </a:endParaRPr>
          </a:p>
          <a:p>
            <a:pPr marL="0" lvl="0" indent="0" algn="l" rtl="0">
              <a:lnSpc>
                <a:spcPct val="100000"/>
              </a:lnSpc>
              <a:spcBef>
                <a:spcPts val="4000"/>
              </a:spcBef>
              <a:spcAft>
                <a:spcPts val="4000"/>
              </a:spcAft>
              <a:buNone/>
            </a:pP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Small sample tests</a:t>
            </a:r>
            <a:endParaRPr/>
          </a:p>
        </p:txBody>
      </p:sp>
      <p:pic>
        <p:nvPicPr>
          <p:cNvPr id="338" name="Google Shape;338;p45"/>
          <p:cNvPicPr preferRelativeResize="0"/>
          <p:nvPr/>
        </p:nvPicPr>
        <p:blipFill>
          <a:blip r:embed="rId3">
            <a:alphaModFix/>
          </a:blip>
          <a:stretch>
            <a:fillRect/>
          </a:stretch>
        </p:blipFill>
        <p:spPr>
          <a:xfrm>
            <a:off x="1904388" y="1237025"/>
            <a:ext cx="5335224" cy="35544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sample tests</a:t>
            </a:r>
            <a:endParaRPr/>
          </a:p>
        </p:txBody>
      </p:sp>
      <p:sp>
        <p:nvSpPr>
          <p:cNvPr id="344" name="Google Shape;344;p46"/>
          <p:cNvSpPr txBox="1">
            <a:spLocks noGrp="1"/>
          </p:cNvSpPr>
          <p:nvPr>
            <p:ph type="body" idx="2"/>
          </p:nvPr>
        </p:nvSpPr>
        <p:spPr>
          <a:xfrm>
            <a:off x="422025" y="1571700"/>
            <a:ext cx="8400300" cy="2326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To test for population mean, if </a:t>
            </a:r>
            <a:r>
              <a:rPr lang="en-GB">
                <a:solidFill>
                  <a:schemeClr val="dk1"/>
                </a:solidFill>
              </a:rPr>
              <a:t>σ</a:t>
            </a:r>
            <a:r>
              <a:rPr lang="en-GB" baseline="30000">
                <a:solidFill>
                  <a:schemeClr val="dk1"/>
                </a:solidFill>
              </a:rPr>
              <a:t>2</a:t>
            </a:r>
            <a:r>
              <a:rPr lang="en-GB">
                <a:solidFill>
                  <a:schemeClr val="dk1"/>
                </a:solidFill>
              </a:rPr>
              <a:t> is known the Z test is used</a:t>
            </a:r>
            <a:endParaRPr/>
          </a:p>
          <a:p>
            <a:pPr marL="457200" lvl="0" indent="-330200" algn="l" rtl="0">
              <a:lnSpc>
                <a:spcPct val="100000"/>
              </a:lnSpc>
              <a:spcBef>
                <a:spcPts val="4000"/>
              </a:spcBef>
              <a:spcAft>
                <a:spcPts val="0"/>
              </a:spcAft>
              <a:buSzPts val="1600"/>
              <a:buChar char="●"/>
            </a:pPr>
            <a:r>
              <a:rPr lang="en-GB"/>
              <a:t>If </a:t>
            </a:r>
            <a:r>
              <a:rPr lang="en-GB">
                <a:solidFill>
                  <a:schemeClr val="dk1"/>
                </a:solidFill>
              </a:rPr>
              <a:t>σ</a:t>
            </a:r>
            <a:r>
              <a:rPr lang="en-GB" baseline="30000">
                <a:solidFill>
                  <a:schemeClr val="dk1"/>
                </a:solidFill>
              </a:rPr>
              <a:t>2</a:t>
            </a:r>
            <a:r>
              <a:rPr lang="en-GB">
                <a:solidFill>
                  <a:schemeClr val="dk1"/>
                </a:solidFill>
              </a:rPr>
              <a:t> is unknown, use the t-test</a:t>
            </a:r>
            <a:endParaRPr>
              <a:solidFill>
                <a:schemeClr val="dk1"/>
              </a:solidFill>
            </a:endParaRPr>
          </a:p>
          <a:p>
            <a:pPr marL="457200" lvl="0" indent="-330200" algn="l" rtl="0">
              <a:lnSpc>
                <a:spcPct val="100000"/>
              </a:lnSpc>
              <a:spcBef>
                <a:spcPts val="4000"/>
              </a:spcBef>
              <a:spcAft>
                <a:spcPts val="0"/>
              </a:spcAft>
              <a:buClr>
                <a:schemeClr val="dk1"/>
              </a:buClr>
              <a:buSzPts val="1600"/>
              <a:buChar char="●"/>
            </a:pPr>
            <a:r>
              <a:rPr lang="en-GB">
                <a:solidFill>
                  <a:schemeClr val="dk1"/>
                </a:solidFill>
              </a:rPr>
              <a:t>The t-tests are based on the t-distribution</a:t>
            </a:r>
            <a:endParaRPr>
              <a:solidFill>
                <a:schemeClr val="dk1"/>
              </a:solidFill>
            </a:endParaRPr>
          </a:p>
          <a:p>
            <a:pPr marL="457200" lvl="0" indent="-330200" algn="l" rtl="0">
              <a:lnSpc>
                <a:spcPct val="100000"/>
              </a:lnSpc>
              <a:spcBef>
                <a:spcPts val="4000"/>
              </a:spcBef>
              <a:spcAft>
                <a:spcPts val="4000"/>
              </a:spcAft>
              <a:buSzPts val="1600"/>
              <a:buChar char="●"/>
            </a:pPr>
            <a:r>
              <a:rPr lang="en-GB"/>
              <a:t>The unknown </a:t>
            </a:r>
            <a:r>
              <a:rPr lang="en-GB">
                <a:solidFill>
                  <a:schemeClr val="dk1"/>
                </a:solidFill>
              </a:rPr>
              <a:t>σ</a:t>
            </a:r>
            <a:r>
              <a:rPr lang="en-GB"/>
              <a:t> is replaced by sample standard deviation (s)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t-distribution</a:t>
            </a:r>
            <a:endParaRPr/>
          </a:p>
        </p:txBody>
      </p:sp>
      <p:sp>
        <p:nvSpPr>
          <p:cNvPr id="350" name="Google Shape;350;p47"/>
          <p:cNvSpPr txBox="1">
            <a:spLocks noGrp="1"/>
          </p:cNvSpPr>
          <p:nvPr>
            <p:ph type="body" idx="2"/>
          </p:nvPr>
        </p:nvSpPr>
        <p:spPr>
          <a:xfrm>
            <a:off x="422025" y="1571700"/>
            <a:ext cx="5089500" cy="3125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a:solidFill>
                  <a:schemeClr val="dk1"/>
                </a:solidFill>
              </a:rPr>
              <a:t>It is based on the degrees of freedom</a:t>
            </a:r>
            <a:endParaRPr>
              <a:solidFill>
                <a:schemeClr val="dk1"/>
              </a:solidFill>
            </a:endParaRPr>
          </a:p>
          <a:p>
            <a:pPr marL="457200" lvl="0" indent="-330200" algn="l" rtl="0">
              <a:lnSpc>
                <a:spcPct val="100000"/>
              </a:lnSpc>
              <a:spcBef>
                <a:spcPts val="4000"/>
              </a:spcBef>
              <a:spcAft>
                <a:spcPts val="0"/>
              </a:spcAft>
              <a:buClr>
                <a:schemeClr val="dk1"/>
              </a:buClr>
              <a:buSzPts val="1600"/>
              <a:buChar char="●"/>
            </a:pPr>
            <a:r>
              <a:rPr lang="en-GB">
                <a:solidFill>
                  <a:schemeClr val="dk1"/>
                </a:solidFill>
              </a:rPr>
              <a:t>The t distribution is a symmetric distribution about the mean</a:t>
            </a:r>
            <a:endParaRPr>
              <a:solidFill>
                <a:schemeClr val="dk1"/>
              </a:solidFill>
            </a:endParaRPr>
          </a:p>
          <a:p>
            <a:pPr marL="457200" lvl="0" indent="-330200" algn="l" rtl="0">
              <a:lnSpc>
                <a:spcPct val="100000"/>
              </a:lnSpc>
              <a:spcBef>
                <a:spcPts val="4000"/>
              </a:spcBef>
              <a:spcAft>
                <a:spcPts val="0"/>
              </a:spcAft>
              <a:buClr>
                <a:schemeClr val="dk1"/>
              </a:buClr>
              <a:buSzPts val="1600"/>
              <a:buChar char="●"/>
            </a:pPr>
            <a:r>
              <a:rPr lang="en-GB">
                <a:solidFill>
                  <a:schemeClr val="dk1"/>
                </a:solidFill>
              </a:rPr>
              <a:t>Let </a:t>
            </a:r>
            <a:r>
              <a:rPr lang="en-GB" i="1">
                <a:solidFill>
                  <a:schemeClr val="dk1"/>
                </a:solidFill>
              </a:rPr>
              <a:t>n</a:t>
            </a:r>
            <a:r>
              <a:rPr lang="en-GB">
                <a:solidFill>
                  <a:schemeClr val="dk1"/>
                </a:solidFill>
              </a:rPr>
              <a:t> denote the degrees of freedom</a:t>
            </a:r>
            <a:endParaRPr>
              <a:solidFill>
                <a:schemeClr val="dk1"/>
              </a:solidFill>
            </a:endParaRPr>
          </a:p>
          <a:p>
            <a:pPr marL="457200" lvl="0" indent="-330200" algn="l" rtl="0">
              <a:lnSpc>
                <a:spcPct val="100000"/>
              </a:lnSpc>
              <a:spcBef>
                <a:spcPts val="4000"/>
              </a:spcBef>
              <a:spcAft>
                <a:spcPts val="4000"/>
              </a:spcAft>
              <a:buClr>
                <a:schemeClr val="dk1"/>
              </a:buClr>
              <a:buSzPts val="1600"/>
              <a:buChar char="●"/>
            </a:pPr>
            <a:r>
              <a:rPr lang="en-GB">
                <a:solidFill>
                  <a:schemeClr val="dk1"/>
                </a:solidFill>
              </a:rPr>
              <a:t>Its</a:t>
            </a:r>
            <a:r>
              <a:rPr lang="en-GB"/>
              <a:t> mean is 0 and variance is           (for n&gt;2) </a:t>
            </a:r>
            <a:endParaRPr/>
          </a:p>
        </p:txBody>
      </p:sp>
      <p:pic>
        <p:nvPicPr>
          <p:cNvPr id="351" name="Google Shape;351;p47"/>
          <p:cNvPicPr preferRelativeResize="0"/>
          <p:nvPr/>
        </p:nvPicPr>
        <p:blipFill>
          <a:blip r:embed="rId3">
            <a:alphaModFix/>
          </a:blip>
          <a:stretch>
            <a:fillRect/>
          </a:stretch>
        </p:blipFill>
        <p:spPr>
          <a:xfrm>
            <a:off x="5412250" y="1781038"/>
            <a:ext cx="3501677" cy="2706737"/>
          </a:xfrm>
          <a:prstGeom prst="rect">
            <a:avLst/>
          </a:prstGeom>
          <a:noFill/>
          <a:ln>
            <a:noFill/>
          </a:ln>
        </p:spPr>
      </p:pic>
      <p:sp>
        <p:nvSpPr>
          <p:cNvPr id="352" name="Google Shape;352;p47"/>
          <p:cNvSpPr txBox="1"/>
          <p:nvPr/>
        </p:nvSpPr>
        <p:spPr>
          <a:xfrm>
            <a:off x="5572375" y="1504225"/>
            <a:ext cx="3341400" cy="33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200">
                <a:solidFill>
                  <a:schemeClr val="dk1"/>
                </a:solidFill>
                <a:latin typeface="Avenir"/>
                <a:ea typeface="Avenir"/>
                <a:cs typeface="Avenir"/>
                <a:sym typeface="Avenir"/>
              </a:rPr>
              <a:t>The t distribution for different values of df</a:t>
            </a:r>
            <a:endParaRPr sz="1200">
              <a:latin typeface="Avenir"/>
              <a:ea typeface="Avenir"/>
              <a:cs typeface="Avenir"/>
              <a:sym typeface="Avenir"/>
            </a:endParaRPr>
          </a:p>
        </p:txBody>
      </p:sp>
      <p:pic>
        <p:nvPicPr>
          <p:cNvPr id="353" name="Google Shape;353;p47" descr="\frac{n}{n-2}" title="MathEquation,#000000"/>
          <p:cNvPicPr preferRelativeResize="0"/>
          <p:nvPr/>
        </p:nvPicPr>
        <p:blipFill>
          <a:blip r:embed="rId4">
            <a:alphaModFix/>
          </a:blip>
          <a:stretch>
            <a:fillRect/>
          </a:stretch>
        </p:blipFill>
        <p:spPr>
          <a:xfrm>
            <a:off x="3590100" y="4157775"/>
            <a:ext cx="403050" cy="33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t-distribution</a:t>
            </a:r>
            <a:endParaRPr/>
          </a:p>
        </p:txBody>
      </p:sp>
      <p:sp>
        <p:nvSpPr>
          <p:cNvPr id="359" name="Google Shape;359;p48"/>
          <p:cNvSpPr txBox="1">
            <a:spLocks noGrp="1"/>
          </p:cNvSpPr>
          <p:nvPr>
            <p:ph type="body" idx="2"/>
          </p:nvPr>
        </p:nvSpPr>
        <p:spPr>
          <a:xfrm>
            <a:off x="422025" y="1571700"/>
            <a:ext cx="3399300" cy="1514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a:solidFill>
                  <a:schemeClr val="dk1"/>
                </a:solidFill>
              </a:rPr>
              <a:t>It is leptokurtic</a:t>
            </a:r>
            <a:endParaRPr>
              <a:solidFill>
                <a:schemeClr val="dk1"/>
              </a:solidFill>
            </a:endParaRPr>
          </a:p>
          <a:p>
            <a:pPr marL="457200" lvl="0" indent="-330200" algn="l" rtl="0">
              <a:lnSpc>
                <a:spcPct val="100000"/>
              </a:lnSpc>
              <a:spcBef>
                <a:spcPts val="4000"/>
              </a:spcBef>
              <a:spcAft>
                <a:spcPts val="4000"/>
              </a:spcAft>
              <a:buClr>
                <a:schemeClr val="dk1"/>
              </a:buClr>
              <a:buSzPts val="1600"/>
              <a:buChar char="●"/>
            </a:pPr>
            <a:r>
              <a:rPr lang="en-GB"/>
              <a:t>For large n it is mesokurtic</a:t>
            </a:r>
            <a:endParaRPr/>
          </a:p>
        </p:txBody>
      </p:sp>
      <p:pic>
        <p:nvPicPr>
          <p:cNvPr id="360" name="Google Shape;360;p48"/>
          <p:cNvPicPr preferRelativeResize="0"/>
          <p:nvPr/>
        </p:nvPicPr>
        <p:blipFill rotWithShape="1">
          <a:blip r:embed="rId3">
            <a:alphaModFix/>
          </a:blip>
          <a:srcRect l="1181" t="2849" r="23072" b="2480"/>
          <a:stretch/>
        </p:blipFill>
        <p:spPr>
          <a:xfrm>
            <a:off x="3884300" y="1143700"/>
            <a:ext cx="4923751" cy="3811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Degrees of freedom</a:t>
            </a:r>
            <a:endParaRPr/>
          </a:p>
        </p:txBody>
      </p:sp>
      <p:sp>
        <p:nvSpPr>
          <p:cNvPr id="366" name="Google Shape;366;p49"/>
          <p:cNvSpPr txBox="1">
            <a:spLocks noGrp="1"/>
          </p:cNvSpPr>
          <p:nvPr>
            <p:ph type="body" idx="2"/>
          </p:nvPr>
        </p:nvSpPr>
        <p:spPr>
          <a:xfrm>
            <a:off x="422025" y="1571700"/>
            <a:ext cx="8400300" cy="315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Degrees of freedom (d.f.) is the number of independent variables, i.e. they are free to vary. </a:t>
            </a:r>
            <a:endParaRPr>
              <a:solidFill>
                <a:schemeClr val="dk1"/>
              </a:solidFill>
            </a:endParaRPr>
          </a:p>
          <a:p>
            <a:pPr marL="0" lvl="0" indent="0" algn="l" rtl="0">
              <a:lnSpc>
                <a:spcPct val="100000"/>
              </a:lnSpc>
              <a:spcBef>
                <a:spcPts val="3000"/>
              </a:spcBef>
              <a:spcAft>
                <a:spcPts val="0"/>
              </a:spcAft>
              <a:buNone/>
            </a:pPr>
            <a:r>
              <a:rPr lang="en-GB">
                <a:solidFill>
                  <a:schemeClr val="dk1"/>
                </a:solidFill>
              </a:rPr>
              <a:t>Example:</a:t>
            </a:r>
            <a:endParaRPr>
              <a:solidFill>
                <a:schemeClr val="dk1"/>
              </a:solidFill>
            </a:endParaRPr>
          </a:p>
          <a:p>
            <a:pPr marL="0" lvl="0" indent="0" algn="l" rtl="0">
              <a:lnSpc>
                <a:spcPct val="100000"/>
              </a:lnSpc>
              <a:spcBef>
                <a:spcPts val="1500"/>
              </a:spcBef>
              <a:spcAft>
                <a:spcPts val="0"/>
              </a:spcAft>
              <a:buNone/>
            </a:pPr>
            <a:r>
              <a:rPr lang="en-GB">
                <a:solidFill>
                  <a:schemeClr val="dk1"/>
                </a:solidFill>
              </a:rPr>
              <a:t>Consider a system of equations:</a:t>
            </a:r>
            <a:endParaRPr>
              <a:solidFill>
                <a:schemeClr val="dk1"/>
              </a:solidFill>
            </a:endParaRPr>
          </a:p>
          <a:p>
            <a:pPr marL="914400" lvl="0" indent="-330200" algn="l" rtl="0">
              <a:lnSpc>
                <a:spcPct val="100000"/>
              </a:lnSpc>
              <a:spcBef>
                <a:spcPts val="500"/>
              </a:spcBef>
              <a:spcAft>
                <a:spcPts val="0"/>
              </a:spcAft>
              <a:buClr>
                <a:schemeClr val="dk1"/>
              </a:buClr>
              <a:buSzPts val="1600"/>
              <a:buChar char="●"/>
            </a:pPr>
            <a:r>
              <a:rPr lang="en-GB" sz="1400">
                <a:solidFill>
                  <a:schemeClr val="dk1"/>
                </a:solidFill>
              </a:rPr>
              <a:t>Y = 8 + 5 Z </a:t>
            </a:r>
            <a:endParaRPr sz="1400">
              <a:solidFill>
                <a:schemeClr val="dk1"/>
              </a:solidFill>
            </a:endParaRPr>
          </a:p>
          <a:p>
            <a:pPr marL="914400" lvl="0" indent="-317500" algn="l" rtl="0">
              <a:lnSpc>
                <a:spcPct val="100000"/>
              </a:lnSpc>
              <a:spcBef>
                <a:spcPts val="500"/>
              </a:spcBef>
              <a:spcAft>
                <a:spcPts val="0"/>
              </a:spcAft>
              <a:buClr>
                <a:schemeClr val="dk1"/>
              </a:buClr>
              <a:buSzPts val="1400"/>
              <a:buChar char="●"/>
            </a:pPr>
            <a:r>
              <a:rPr lang="en-GB" sz="1400">
                <a:solidFill>
                  <a:schemeClr val="dk1"/>
                </a:solidFill>
              </a:rPr>
              <a:t>Z = X + 10</a:t>
            </a:r>
            <a:endParaRPr sz="1400">
              <a:solidFill>
                <a:schemeClr val="dk1"/>
              </a:solidFill>
            </a:endParaRPr>
          </a:p>
          <a:p>
            <a:pPr marL="0" lvl="0" indent="0" algn="l" rtl="0">
              <a:lnSpc>
                <a:spcPct val="100000"/>
              </a:lnSpc>
              <a:spcBef>
                <a:spcPts val="2000"/>
              </a:spcBef>
              <a:spcAft>
                <a:spcPts val="0"/>
              </a:spcAft>
              <a:buNone/>
            </a:pPr>
            <a:r>
              <a:rPr lang="en-GB">
                <a:solidFill>
                  <a:schemeClr val="dk1"/>
                </a:solidFill>
              </a:rPr>
              <a:t>Say if the value of  Z is known, it is possible to find the value of other variables. Thus the d.f. is 1. </a:t>
            </a:r>
            <a:endParaRPr>
              <a:solidFill>
                <a:schemeClr val="dk1"/>
              </a:solidFill>
            </a:endParaRPr>
          </a:p>
          <a:p>
            <a:pPr marL="0" lvl="0" indent="0" algn="l" rtl="0">
              <a:lnSpc>
                <a:spcPct val="100000"/>
              </a:lnSpc>
              <a:spcBef>
                <a:spcPts val="0"/>
              </a:spcBef>
              <a:spcAft>
                <a:spcPts val="0"/>
              </a:spcAft>
              <a:buNone/>
            </a:pPr>
            <a:endParaRPr sz="1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0"/>
          <p:cNvSpPr/>
          <p:nvPr/>
        </p:nvSpPr>
        <p:spPr>
          <a:xfrm>
            <a:off x="4272525" y="2315850"/>
            <a:ext cx="11349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0"/>
          <p:cNvSpPr/>
          <p:nvPr/>
        </p:nvSpPr>
        <p:spPr>
          <a:xfrm>
            <a:off x="2288950" y="3232600"/>
            <a:ext cx="49758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2230425" y="2315850"/>
            <a:ext cx="11349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0"/>
          <p:cNvSpPr/>
          <p:nvPr/>
        </p:nvSpPr>
        <p:spPr>
          <a:xfrm>
            <a:off x="2288950" y="3689125"/>
            <a:ext cx="49758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0"/>
          <p:cNvSpPr txBox="1">
            <a:spLocks noGrp="1"/>
          </p:cNvSpPr>
          <p:nvPr>
            <p:ph type="body" idx="2"/>
          </p:nvPr>
        </p:nvSpPr>
        <p:spPr>
          <a:xfrm>
            <a:off x="422025" y="1571700"/>
            <a:ext cx="8386500" cy="2680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hypothesis to test whether the population mean is equal to a specified value when σ is unknown</a:t>
            </a:r>
            <a:endParaRPr/>
          </a:p>
          <a:p>
            <a:pPr marL="1371600" lvl="0" indent="457200" algn="l" rtl="0">
              <a:lnSpc>
                <a:spcPct val="100000"/>
              </a:lnSpc>
              <a:spcBef>
                <a:spcPts val="1600"/>
              </a:spcBef>
              <a:spcAft>
                <a:spcPts val="0"/>
              </a:spcAft>
              <a:buNone/>
            </a:pPr>
            <a:r>
              <a:rPr lang="en-GB"/>
              <a:t>H</a:t>
            </a:r>
            <a:r>
              <a:rPr lang="en-GB" baseline="-25000"/>
              <a:t>0  </a:t>
            </a:r>
            <a:r>
              <a:rPr lang="en-GB"/>
              <a:t>: µ = µ</a:t>
            </a:r>
            <a:r>
              <a:rPr lang="en-GB" baseline="-25000"/>
              <a:t>0</a:t>
            </a:r>
            <a:r>
              <a:rPr lang="en-GB"/>
              <a:t>    against   H</a:t>
            </a:r>
            <a:r>
              <a:rPr lang="en-GB" baseline="-25000"/>
              <a:t>1</a:t>
            </a:r>
            <a:r>
              <a:rPr lang="en-GB"/>
              <a:t> : </a:t>
            </a:r>
            <a:r>
              <a:rPr lang="en-GB">
                <a:solidFill>
                  <a:schemeClr val="dk1"/>
                </a:solidFill>
              </a:rPr>
              <a:t>µ ≠ µ</a:t>
            </a:r>
            <a:r>
              <a:rPr lang="en-GB" baseline="-25000">
                <a:solidFill>
                  <a:schemeClr val="dk1"/>
                </a:solidFill>
              </a:rPr>
              <a:t>0</a:t>
            </a:r>
            <a:endParaRPr/>
          </a:p>
          <a:p>
            <a:pPr marL="457200" lvl="0" indent="-330200" algn="l" rtl="0">
              <a:lnSpc>
                <a:spcPct val="100000"/>
              </a:lnSpc>
              <a:spcBef>
                <a:spcPts val="1600"/>
              </a:spcBef>
              <a:spcAft>
                <a:spcPts val="0"/>
              </a:spcAft>
              <a:buSzPts val="1600"/>
              <a:buChar char="●"/>
            </a:pPr>
            <a:r>
              <a:rPr lang="en-GB">
                <a:solidFill>
                  <a:schemeClr val="dk1"/>
                </a:solidFill>
              </a:rPr>
              <a:t>It implies</a:t>
            </a:r>
            <a:endParaRPr>
              <a:solidFill>
                <a:schemeClr val="dk1"/>
              </a:solidFill>
            </a:endParaRPr>
          </a:p>
          <a:p>
            <a:pPr marL="457200" lvl="0" indent="0" algn="l" rtl="0">
              <a:lnSpc>
                <a:spcPct val="100000"/>
              </a:lnSpc>
              <a:spcBef>
                <a:spcPts val="1600"/>
              </a:spcBef>
              <a:spcAft>
                <a:spcPts val="0"/>
              </a:spcAft>
              <a:buNone/>
            </a:pPr>
            <a:r>
              <a:rPr lang="en-GB">
                <a:solidFill>
                  <a:schemeClr val="dk1"/>
                </a:solidFill>
              </a:rPr>
              <a:t>			H</a:t>
            </a:r>
            <a:r>
              <a:rPr lang="en-GB" baseline="-25000">
                <a:solidFill>
                  <a:schemeClr val="dk1"/>
                </a:solidFill>
              </a:rPr>
              <a:t>0</a:t>
            </a:r>
            <a:r>
              <a:rPr lang="en-GB">
                <a:solidFill>
                  <a:schemeClr val="dk1"/>
                </a:solidFill>
              </a:rPr>
              <a:t>: The population mean is equal to µ</a:t>
            </a:r>
            <a:r>
              <a:rPr lang="en-GB" baseline="-25000">
                <a:solidFill>
                  <a:schemeClr val="dk1"/>
                </a:solidFill>
              </a:rPr>
              <a:t>0</a:t>
            </a:r>
            <a:r>
              <a:rPr lang="en-GB">
                <a:solidFill>
                  <a:schemeClr val="dk1"/>
                </a:solidFill>
              </a:rPr>
              <a:t> (i.e µ = µ</a:t>
            </a:r>
            <a:r>
              <a:rPr lang="en-GB" baseline="-25000">
                <a:solidFill>
                  <a:schemeClr val="dk1"/>
                </a:solidFill>
              </a:rPr>
              <a:t>0</a:t>
            </a:r>
            <a:r>
              <a:rPr lang="en-GB">
                <a:solidFill>
                  <a:schemeClr val="dk1"/>
                </a:solidFill>
              </a:rPr>
              <a:t>)</a:t>
            </a:r>
            <a:endParaRPr>
              <a:solidFill>
                <a:schemeClr val="dk1"/>
              </a:solidFill>
            </a:endParaRPr>
          </a:p>
          <a:p>
            <a:pPr marL="457200" lvl="0" indent="0" algn="l" rtl="0">
              <a:lnSpc>
                <a:spcPct val="100000"/>
              </a:lnSpc>
              <a:spcBef>
                <a:spcPts val="1600"/>
              </a:spcBef>
              <a:spcAft>
                <a:spcPts val="1600"/>
              </a:spcAft>
              <a:buNone/>
            </a:pPr>
            <a:r>
              <a:rPr lang="en-GB">
                <a:solidFill>
                  <a:schemeClr val="dk1"/>
                </a:solidFill>
              </a:rPr>
              <a:t>	against 	H</a:t>
            </a:r>
            <a:r>
              <a:rPr lang="en-GB" baseline="-25000">
                <a:solidFill>
                  <a:schemeClr val="dk1"/>
                </a:solidFill>
              </a:rPr>
              <a:t>1</a:t>
            </a:r>
            <a:r>
              <a:rPr lang="en-GB">
                <a:solidFill>
                  <a:schemeClr val="dk1"/>
                </a:solidFill>
              </a:rPr>
              <a:t>: The population mean is not equal to µ</a:t>
            </a:r>
            <a:r>
              <a:rPr lang="en-GB" baseline="-25000">
                <a:solidFill>
                  <a:schemeClr val="dk1"/>
                </a:solidFill>
              </a:rPr>
              <a:t>0</a:t>
            </a:r>
            <a:r>
              <a:rPr lang="en-GB">
                <a:solidFill>
                  <a:schemeClr val="dk1"/>
                </a:solidFill>
              </a:rPr>
              <a:t> (i.e µ ≠ µ</a:t>
            </a:r>
            <a:r>
              <a:rPr lang="en-GB" baseline="-25000">
                <a:solidFill>
                  <a:schemeClr val="dk1"/>
                </a:solidFill>
              </a:rPr>
              <a:t>0</a:t>
            </a:r>
            <a:r>
              <a:rPr lang="en-GB">
                <a:solidFill>
                  <a:schemeClr val="dk1"/>
                </a:solidFill>
              </a:rPr>
              <a:t>)</a:t>
            </a:r>
            <a:endParaRPr>
              <a:solidFill>
                <a:schemeClr val="dk1"/>
              </a:solidFill>
            </a:endParaRPr>
          </a:p>
        </p:txBody>
      </p:sp>
      <p:sp>
        <p:nvSpPr>
          <p:cNvPr id="376" name="Google Shape;376;p5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sample test - hypothesis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sample test - hypothesis</a:t>
            </a:r>
            <a:endParaRPr/>
          </a:p>
        </p:txBody>
      </p:sp>
      <p:sp>
        <p:nvSpPr>
          <p:cNvPr id="382" name="Google Shape;382;p51"/>
          <p:cNvSpPr/>
          <p:nvPr/>
        </p:nvSpPr>
        <p:spPr>
          <a:xfrm>
            <a:off x="4257050" y="296552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2226425" y="208407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1"/>
          <p:cNvSpPr/>
          <p:nvPr/>
        </p:nvSpPr>
        <p:spPr>
          <a:xfrm>
            <a:off x="4257050" y="208407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1"/>
          <p:cNvSpPr/>
          <p:nvPr/>
        </p:nvSpPr>
        <p:spPr>
          <a:xfrm>
            <a:off x="2226425" y="296552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1"/>
          <p:cNvSpPr txBox="1">
            <a:spLocks noGrp="1"/>
          </p:cNvSpPr>
          <p:nvPr>
            <p:ph type="body" idx="2"/>
          </p:nvPr>
        </p:nvSpPr>
        <p:spPr>
          <a:xfrm>
            <a:off x="422025" y="1571700"/>
            <a:ext cx="8418900" cy="2155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a:solidFill>
                  <a:schemeClr val="dk1"/>
                </a:solidFill>
              </a:rPr>
              <a:t>Like the one sample t- tests, it is possible to test for </a:t>
            </a:r>
            <a:endParaRPr>
              <a:solidFill>
                <a:schemeClr val="dk1"/>
              </a:solidFill>
            </a:endParaRPr>
          </a:p>
          <a:p>
            <a:pPr marL="1371600" lvl="0" indent="457200" algn="l" rtl="0">
              <a:lnSpc>
                <a:spcPct val="100000"/>
              </a:lnSpc>
              <a:spcBef>
                <a:spcPts val="1600"/>
              </a:spcBef>
              <a:spcAft>
                <a:spcPts val="0"/>
              </a:spcAft>
              <a:buNone/>
            </a:pPr>
            <a:r>
              <a:rPr lang="en-GB">
                <a:solidFill>
                  <a:schemeClr val="dk1"/>
                </a:solidFill>
              </a:rPr>
              <a:t>H</a:t>
            </a:r>
            <a:r>
              <a:rPr lang="en-GB" baseline="-25000">
                <a:solidFill>
                  <a:schemeClr val="dk1"/>
                </a:solidFill>
              </a:rPr>
              <a:t>0  </a:t>
            </a:r>
            <a:r>
              <a:rPr lang="en-GB">
                <a:solidFill>
                  <a:schemeClr val="dk1"/>
                </a:solidFill>
              </a:rPr>
              <a:t>: µ ≤ µ</a:t>
            </a:r>
            <a:r>
              <a:rPr lang="en-GB" baseline="-25000">
                <a:solidFill>
                  <a:schemeClr val="dk1"/>
                </a:solidFill>
              </a:rPr>
              <a:t>0</a:t>
            </a:r>
            <a:r>
              <a:rPr lang="en-GB">
                <a:solidFill>
                  <a:schemeClr val="dk1"/>
                </a:solidFill>
              </a:rPr>
              <a:t>    against   H</a:t>
            </a:r>
            <a:r>
              <a:rPr lang="en-GB" baseline="-25000">
                <a:solidFill>
                  <a:schemeClr val="dk1"/>
                </a:solidFill>
              </a:rPr>
              <a:t>1</a:t>
            </a:r>
            <a:r>
              <a:rPr lang="en-GB">
                <a:solidFill>
                  <a:schemeClr val="dk1"/>
                </a:solidFill>
              </a:rPr>
              <a:t> : µ &gt; µ</a:t>
            </a:r>
            <a:r>
              <a:rPr lang="en-GB" baseline="-25000">
                <a:solidFill>
                  <a:schemeClr val="dk1"/>
                </a:solidFill>
              </a:rPr>
              <a:t>0</a:t>
            </a:r>
            <a:endParaRPr>
              <a:solidFill>
                <a:schemeClr val="dk1"/>
              </a:solidFill>
            </a:endParaRPr>
          </a:p>
          <a:p>
            <a:pPr marL="0" lvl="0" indent="457200" algn="l" rtl="0">
              <a:lnSpc>
                <a:spcPct val="100000"/>
              </a:lnSpc>
              <a:spcBef>
                <a:spcPts val="1600"/>
              </a:spcBef>
              <a:spcAft>
                <a:spcPts val="0"/>
              </a:spcAft>
              <a:buNone/>
            </a:pPr>
            <a:r>
              <a:rPr lang="en-GB">
                <a:solidFill>
                  <a:schemeClr val="dk1"/>
                </a:solidFill>
              </a:rPr>
              <a:t>Or </a:t>
            </a:r>
            <a:endParaRPr>
              <a:solidFill>
                <a:schemeClr val="dk1"/>
              </a:solidFill>
            </a:endParaRPr>
          </a:p>
          <a:p>
            <a:pPr marL="1371600" lvl="0" indent="457200" algn="l" rtl="0">
              <a:lnSpc>
                <a:spcPct val="100000"/>
              </a:lnSpc>
              <a:spcBef>
                <a:spcPts val="1600"/>
              </a:spcBef>
              <a:spcAft>
                <a:spcPts val="0"/>
              </a:spcAft>
              <a:buNone/>
            </a:pPr>
            <a:r>
              <a:rPr lang="en-GB">
                <a:solidFill>
                  <a:schemeClr val="dk1"/>
                </a:solidFill>
              </a:rPr>
              <a:t>H</a:t>
            </a:r>
            <a:r>
              <a:rPr lang="en-GB" baseline="-25000">
                <a:solidFill>
                  <a:schemeClr val="dk1"/>
                </a:solidFill>
              </a:rPr>
              <a:t>0  </a:t>
            </a:r>
            <a:r>
              <a:rPr lang="en-GB">
                <a:solidFill>
                  <a:schemeClr val="dk1"/>
                </a:solidFill>
              </a:rPr>
              <a:t>: µ ≥ µ</a:t>
            </a:r>
            <a:r>
              <a:rPr lang="en-GB" baseline="-25000">
                <a:solidFill>
                  <a:schemeClr val="dk1"/>
                </a:solidFill>
              </a:rPr>
              <a:t>0</a:t>
            </a:r>
            <a:r>
              <a:rPr lang="en-GB">
                <a:solidFill>
                  <a:schemeClr val="dk1"/>
                </a:solidFill>
              </a:rPr>
              <a:t>    against   H</a:t>
            </a:r>
            <a:r>
              <a:rPr lang="en-GB" baseline="-25000">
                <a:solidFill>
                  <a:schemeClr val="dk1"/>
                </a:solidFill>
              </a:rPr>
              <a:t>1</a:t>
            </a:r>
            <a:r>
              <a:rPr lang="en-GB">
                <a:solidFill>
                  <a:schemeClr val="dk1"/>
                </a:solidFill>
              </a:rPr>
              <a:t> : µ &lt; µ</a:t>
            </a:r>
            <a:r>
              <a:rPr lang="en-GB" baseline="-25000">
                <a:solidFill>
                  <a:schemeClr val="dk1"/>
                </a:solidFill>
              </a:rPr>
              <a:t>0</a:t>
            </a:r>
            <a:endParaRPr>
              <a:solidFill>
                <a:schemeClr val="dk1"/>
              </a:solidFill>
            </a:endParaRPr>
          </a:p>
          <a:p>
            <a:pPr marL="0" lvl="0" indent="0" algn="l" rtl="0">
              <a:lnSpc>
                <a:spcPct val="100000"/>
              </a:lnSpc>
              <a:spcBef>
                <a:spcPts val="1600"/>
              </a:spcBef>
              <a:spcAft>
                <a:spcPts val="4000"/>
              </a:spcAft>
              <a:buNone/>
            </a:pPr>
            <a:endParaRPr/>
          </a:p>
        </p:txBody>
      </p:sp>
      <p:sp>
        <p:nvSpPr>
          <p:cNvPr id="387" name="Google Shape;387;p51"/>
          <p:cNvSpPr txBox="1"/>
          <p:nvPr/>
        </p:nvSpPr>
        <p:spPr>
          <a:xfrm>
            <a:off x="438225" y="3672700"/>
            <a:ext cx="8386500" cy="690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Failing to reject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implies that the null hypothesis is true</a:t>
            </a:r>
            <a:endParaRPr sz="1600">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Last session</a:t>
            </a:r>
            <a:endParaRPr/>
          </a:p>
        </p:txBody>
      </p:sp>
      <p:sp>
        <p:nvSpPr>
          <p:cNvPr id="95" name="Google Shape;95;p16"/>
          <p:cNvSpPr txBox="1">
            <a:spLocks noGrp="1"/>
          </p:cNvSpPr>
          <p:nvPr>
            <p:ph type="body" idx="2"/>
          </p:nvPr>
        </p:nvSpPr>
        <p:spPr>
          <a:xfrm>
            <a:off x="422025" y="1571700"/>
            <a:ext cx="8418900" cy="3057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unknown population parameters are estimated by from sample</a:t>
            </a:r>
            <a:endParaRPr/>
          </a:p>
          <a:p>
            <a:pPr marL="457200" lvl="0" indent="-330200" algn="l" rtl="0">
              <a:lnSpc>
                <a:spcPct val="100000"/>
              </a:lnSpc>
              <a:spcBef>
                <a:spcPts val="4000"/>
              </a:spcBef>
              <a:spcAft>
                <a:spcPts val="0"/>
              </a:spcAft>
              <a:buSzPts val="1600"/>
              <a:buChar char="●"/>
            </a:pPr>
            <a:r>
              <a:rPr lang="en-GB"/>
              <a:t>The </a:t>
            </a:r>
            <a:r>
              <a:rPr lang="en-GB">
                <a:solidFill>
                  <a:schemeClr val="dk1"/>
                </a:solidFill>
              </a:rPr>
              <a:t>unknown population parameters</a:t>
            </a:r>
            <a:r>
              <a:rPr lang="en-GB"/>
              <a:t> are replaced by the </a:t>
            </a:r>
            <a:r>
              <a:rPr lang="en-GB">
                <a:solidFill>
                  <a:schemeClr val="dk1"/>
                </a:solidFill>
              </a:rPr>
              <a:t>sample estimates</a:t>
            </a:r>
            <a:endParaRPr>
              <a:solidFill>
                <a:schemeClr val="dk1"/>
              </a:solidFill>
            </a:endParaRPr>
          </a:p>
          <a:p>
            <a:pPr marL="457200" lvl="0" indent="-330200" algn="l" rtl="0">
              <a:lnSpc>
                <a:spcPct val="100000"/>
              </a:lnSpc>
              <a:spcBef>
                <a:spcPts val="4000"/>
              </a:spcBef>
              <a:spcAft>
                <a:spcPts val="4000"/>
              </a:spcAft>
              <a:buClr>
                <a:schemeClr val="dk1"/>
              </a:buClr>
              <a:buSzPts val="1600"/>
              <a:buChar char="●"/>
            </a:pPr>
            <a:r>
              <a:rPr lang="en-GB">
                <a:solidFill>
                  <a:schemeClr val="dk1"/>
                </a:solidFill>
              </a:rPr>
              <a:t>Test the hypothesis for population mean when the population variance is known</a:t>
            </a:r>
            <a:endParaRPr>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2"/>
          <p:cNvSpPr txBox="1">
            <a:spLocks noGrp="1"/>
          </p:cNvSpPr>
          <p:nvPr>
            <p:ph type="body" idx="2"/>
          </p:nvPr>
        </p:nvSpPr>
        <p:spPr>
          <a:xfrm>
            <a:off x="422025" y="1571688"/>
            <a:ext cx="8267100" cy="486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test statistic </a:t>
            </a:r>
            <a:r>
              <a:rPr lang="en-GB">
                <a:solidFill>
                  <a:schemeClr val="dk1"/>
                </a:solidFill>
              </a:rPr>
              <a:t>t </a:t>
            </a:r>
            <a:r>
              <a:rPr lang="en-GB"/>
              <a:t>given by</a:t>
            </a:r>
            <a:endParaRPr>
              <a:solidFill>
                <a:schemeClr val="dk1"/>
              </a:solidFill>
            </a:endParaRPr>
          </a:p>
        </p:txBody>
      </p:sp>
      <p:sp>
        <p:nvSpPr>
          <p:cNvPr id="393" name="Google Shape;393;p52"/>
          <p:cNvSpPr txBox="1">
            <a:spLocks noGrp="1"/>
          </p:cNvSpPr>
          <p:nvPr>
            <p:ph type="subTitle" idx="1"/>
          </p:nvPr>
        </p:nvSpPr>
        <p:spPr>
          <a:xfrm>
            <a:off x="422025" y="4217650"/>
            <a:ext cx="8267100" cy="675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sz="1600">
                <a:solidFill>
                  <a:schemeClr val="dk1"/>
                </a:solidFill>
              </a:rPr>
              <a:t>Under H</a:t>
            </a:r>
            <a:r>
              <a:rPr lang="en-GB" sz="1600" baseline="-25000">
                <a:solidFill>
                  <a:schemeClr val="dk1"/>
                </a:solidFill>
              </a:rPr>
              <a:t>0</a:t>
            </a:r>
            <a:r>
              <a:rPr lang="en-GB" sz="1600">
                <a:solidFill>
                  <a:schemeClr val="dk1"/>
                </a:solidFill>
              </a:rPr>
              <a:t>, the test statistic t follows t distribution with n-1 degrees of freedom</a:t>
            </a:r>
            <a:endParaRPr sz="1600">
              <a:solidFill>
                <a:schemeClr val="dk1"/>
              </a:solidFill>
            </a:endParaRPr>
          </a:p>
          <a:p>
            <a:pPr marL="0" lvl="0" indent="0" algn="l" rtl="0">
              <a:lnSpc>
                <a:spcPct val="100000"/>
              </a:lnSpc>
              <a:spcBef>
                <a:spcPts val="1600"/>
              </a:spcBef>
              <a:spcAft>
                <a:spcPts val="1600"/>
              </a:spcAft>
              <a:buNone/>
            </a:pPr>
            <a:r>
              <a:rPr lang="en-GB" sz="1600">
                <a:solidFill>
                  <a:schemeClr val="dk1"/>
                </a:solidFill>
              </a:rPr>
              <a:t>               </a:t>
            </a:r>
            <a:endParaRPr sz="1600">
              <a:solidFill>
                <a:schemeClr val="dk1"/>
              </a:solidFill>
            </a:endParaRPr>
          </a:p>
        </p:txBody>
      </p:sp>
      <p:sp>
        <p:nvSpPr>
          <p:cNvPr id="394" name="Google Shape;394;p5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sample test - test statistic</a:t>
            </a:r>
            <a:endParaRPr/>
          </a:p>
        </p:txBody>
      </p:sp>
      <p:pic>
        <p:nvPicPr>
          <p:cNvPr id="395" name="Google Shape;395;p52" descr="t = \frac{\bar X - \mu}{s/\sqrt n}" title="MathEquation,#000000"/>
          <p:cNvPicPr preferRelativeResize="0"/>
          <p:nvPr/>
        </p:nvPicPr>
        <p:blipFill>
          <a:blip r:embed="rId3">
            <a:alphaModFix/>
          </a:blip>
          <a:stretch>
            <a:fillRect/>
          </a:stretch>
        </p:blipFill>
        <p:spPr>
          <a:xfrm>
            <a:off x="3560015" y="2132084"/>
            <a:ext cx="980966" cy="533400"/>
          </a:xfrm>
          <a:prstGeom prst="rect">
            <a:avLst/>
          </a:prstGeom>
          <a:noFill/>
          <a:ln>
            <a:noFill/>
          </a:ln>
        </p:spPr>
      </p:pic>
      <p:sp>
        <p:nvSpPr>
          <p:cNvPr id="396" name="Google Shape;396;p52"/>
          <p:cNvSpPr txBox="1"/>
          <p:nvPr/>
        </p:nvSpPr>
        <p:spPr>
          <a:xfrm>
            <a:off x="438450" y="2842900"/>
            <a:ext cx="8267100" cy="6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Avenir"/>
                <a:ea typeface="Avenir"/>
                <a:cs typeface="Avenir"/>
                <a:sym typeface="Avenir"/>
              </a:rPr>
              <a:t>s</a:t>
            </a:r>
            <a:r>
              <a:rPr lang="en-GB" sz="1600" baseline="30000">
                <a:latin typeface="Avenir"/>
                <a:ea typeface="Avenir"/>
                <a:cs typeface="Avenir"/>
                <a:sym typeface="Avenir"/>
              </a:rPr>
              <a:t>2</a:t>
            </a:r>
            <a:r>
              <a:rPr lang="en-GB" sz="1600">
                <a:latin typeface="Avenir"/>
                <a:ea typeface="Avenir"/>
                <a:cs typeface="Avenir"/>
                <a:sym typeface="Avenir"/>
              </a:rPr>
              <a:t> is the sample estimate of population variance and is given by</a:t>
            </a:r>
            <a:endParaRPr sz="1600">
              <a:latin typeface="Avenir"/>
              <a:ea typeface="Avenir"/>
              <a:cs typeface="Avenir"/>
              <a:sym typeface="Avenir"/>
            </a:endParaRPr>
          </a:p>
        </p:txBody>
      </p:sp>
      <p:pic>
        <p:nvPicPr>
          <p:cNvPr id="397" name="Google Shape;397;p52" descr="s^2 = \frac{\sum_{i=1}^n (x_i-\bar x)^2}{n-1}" title="MathEquation,#000000"/>
          <p:cNvPicPr preferRelativeResize="0"/>
          <p:nvPr/>
        </p:nvPicPr>
        <p:blipFill>
          <a:blip r:embed="rId4">
            <a:alphaModFix/>
          </a:blip>
          <a:stretch>
            <a:fillRect/>
          </a:stretch>
        </p:blipFill>
        <p:spPr>
          <a:xfrm>
            <a:off x="2328051" y="3518200"/>
            <a:ext cx="1443476" cy="413200"/>
          </a:xfrm>
          <a:prstGeom prst="rect">
            <a:avLst/>
          </a:prstGeom>
          <a:noFill/>
          <a:ln>
            <a:noFill/>
          </a:ln>
        </p:spPr>
      </p:pic>
      <p:pic>
        <p:nvPicPr>
          <p:cNvPr id="398" name="Google Shape;398;p52" descr="s^2 ={ n (&quot;sample variance&quot;)}/ (n-1)" title="MathEquation,#000000"/>
          <p:cNvPicPr preferRelativeResize="0"/>
          <p:nvPr/>
        </p:nvPicPr>
        <p:blipFill>
          <a:blip r:embed="rId5">
            <a:alphaModFix/>
          </a:blip>
          <a:stretch>
            <a:fillRect/>
          </a:stretch>
        </p:blipFill>
        <p:spPr>
          <a:xfrm>
            <a:off x="5385625" y="3548400"/>
            <a:ext cx="1501226" cy="352800"/>
          </a:xfrm>
          <a:prstGeom prst="rect">
            <a:avLst/>
          </a:prstGeom>
          <a:noFill/>
          <a:ln>
            <a:noFill/>
          </a:ln>
        </p:spPr>
      </p:pic>
      <p:sp>
        <p:nvSpPr>
          <p:cNvPr id="399" name="Google Shape;399;p52"/>
          <p:cNvSpPr txBox="1"/>
          <p:nvPr/>
        </p:nvSpPr>
        <p:spPr>
          <a:xfrm>
            <a:off x="4369775" y="3518200"/>
            <a:ext cx="417600" cy="2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or </a:t>
            </a:r>
            <a:endParaRPr>
              <a:latin typeface="Avenir"/>
              <a:ea typeface="Avenir"/>
              <a:cs typeface="Avenir"/>
              <a:sym typeface="Aveni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rule</a:t>
            </a:r>
            <a:endParaRPr/>
          </a:p>
        </p:txBody>
      </p:sp>
      <p:graphicFrame>
        <p:nvGraphicFramePr>
          <p:cNvPr id="405" name="Google Shape;405;p53"/>
          <p:cNvGraphicFramePr/>
          <p:nvPr/>
        </p:nvGraphicFramePr>
        <p:xfrm>
          <a:off x="305375" y="1907975"/>
          <a:ext cx="8533225" cy="2741100"/>
        </p:xfrm>
        <a:graphic>
          <a:graphicData uri="http://schemas.openxmlformats.org/drawingml/2006/table">
            <a:tbl>
              <a:tblPr>
                <a:noFill/>
                <a:tableStyleId>{9195A173-0079-484B-9F22-560EEED06976}</a:tableStyleId>
              </a:tblPr>
              <a:tblGrid>
                <a:gridCol w="2079200">
                  <a:extLst>
                    <a:ext uri="{9D8B030D-6E8A-4147-A177-3AD203B41FA5}">
                      <a16:colId xmlns:a16="http://schemas.microsoft.com/office/drawing/2014/main" val="20000"/>
                    </a:ext>
                  </a:extLst>
                </a:gridCol>
                <a:gridCol w="988750">
                  <a:extLst>
                    <a:ext uri="{9D8B030D-6E8A-4147-A177-3AD203B41FA5}">
                      <a16:colId xmlns:a16="http://schemas.microsoft.com/office/drawing/2014/main" val="20001"/>
                    </a:ext>
                  </a:extLst>
                </a:gridCol>
                <a:gridCol w="2051975">
                  <a:extLst>
                    <a:ext uri="{9D8B030D-6E8A-4147-A177-3AD203B41FA5}">
                      <a16:colId xmlns:a16="http://schemas.microsoft.com/office/drawing/2014/main" val="20002"/>
                    </a:ext>
                  </a:extLst>
                </a:gridCol>
                <a:gridCol w="1706650">
                  <a:extLst>
                    <a:ext uri="{9D8B030D-6E8A-4147-A177-3AD203B41FA5}">
                      <a16:colId xmlns:a16="http://schemas.microsoft.com/office/drawing/2014/main" val="20003"/>
                    </a:ext>
                  </a:extLst>
                </a:gridCol>
                <a:gridCol w="1706650">
                  <a:extLst>
                    <a:ext uri="{9D8B030D-6E8A-4147-A177-3AD203B41FA5}">
                      <a16:colId xmlns:a16="http://schemas.microsoft.com/office/drawing/2014/main" val="20004"/>
                    </a:ext>
                  </a:extLst>
                </a:gridCol>
              </a:tblGrid>
              <a:tr h="640450">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H</a:t>
                      </a:r>
                      <a:r>
                        <a:rPr lang="en-GB" baseline="-25000">
                          <a:latin typeface="Avenir"/>
                          <a:ea typeface="Avenir"/>
                          <a:cs typeface="Avenir"/>
                          <a:sym typeface="Avenir"/>
                        </a:rPr>
                        <a:t>1</a:t>
                      </a:r>
                      <a:endParaRPr baseline="-250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Based on critical region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Based on p-value</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Based on confidence interval</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695700">
                <a:tc>
                  <a:txBody>
                    <a:bodyPr/>
                    <a:lstStyle/>
                    <a:p>
                      <a:pPr marL="0" lvl="0" indent="0" algn="ctr" rtl="0">
                        <a:spcBef>
                          <a:spcPts val="0"/>
                        </a:spcBef>
                        <a:spcAft>
                          <a:spcPts val="0"/>
                        </a:spcAft>
                        <a:buNone/>
                      </a:pPr>
                      <a:r>
                        <a:rPr lang="en-GB">
                          <a:latin typeface="Avenir"/>
                          <a:ea typeface="Avenir"/>
                          <a:cs typeface="Avenir"/>
                          <a:sym typeface="Avenir"/>
                        </a:rPr>
                        <a:t>For two tailed test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µ ≠ µ</a:t>
                      </a:r>
                      <a:r>
                        <a:rPr lang="en-GB" baseline="-25000">
                          <a:solidFill>
                            <a:schemeClr val="dk1"/>
                          </a:solidFill>
                          <a:latin typeface="Avenir"/>
                          <a:ea typeface="Avenir"/>
                          <a:cs typeface="Avenir"/>
                          <a:sym typeface="Avenir"/>
                        </a:rPr>
                        <a:t>0</a:t>
                      </a:r>
                      <a:endParaRPr sz="1200">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|t|&gt; t</a:t>
                      </a:r>
                      <a:r>
                        <a:rPr lang="en-GB" baseline="-25000">
                          <a:solidFill>
                            <a:schemeClr val="dk1"/>
                          </a:solidFill>
                          <a:latin typeface="Avenir"/>
                          <a:ea typeface="Avenir"/>
                          <a:cs typeface="Avenir"/>
                          <a:sym typeface="Avenir"/>
                        </a:rPr>
                        <a:t>df,α/2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p-value is less than level of significance</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µ</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does not lie in the confidence interval</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95700">
                <a:tc>
                  <a:txBody>
                    <a:bodyPr/>
                    <a:lstStyle/>
                    <a:p>
                      <a:pPr marL="0" lvl="0" indent="0" algn="ctr" rtl="0">
                        <a:spcBef>
                          <a:spcPts val="0"/>
                        </a:spcBef>
                        <a:spcAft>
                          <a:spcPts val="0"/>
                        </a:spcAft>
                        <a:buNone/>
                      </a:pPr>
                      <a:r>
                        <a:rPr lang="en-GB">
                          <a:latin typeface="Avenir"/>
                          <a:ea typeface="Avenir"/>
                          <a:cs typeface="Avenir"/>
                          <a:sym typeface="Avenir"/>
                        </a:rPr>
                        <a:t>For left tailed test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µ &lt; µ</a:t>
                      </a:r>
                      <a:r>
                        <a:rPr lang="en-GB" baseline="-25000">
                          <a:solidFill>
                            <a:schemeClr val="dk1"/>
                          </a:solidFill>
                          <a:latin typeface="Avenir"/>
                          <a:ea typeface="Avenir"/>
                          <a:cs typeface="Avenir"/>
                          <a:sym typeface="Avenir"/>
                        </a:rPr>
                        <a:t>0</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t &lt; -t</a:t>
                      </a:r>
                      <a:r>
                        <a:rPr lang="en-GB" baseline="-25000">
                          <a:solidFill>
                            <a:schemeClr val="dk1"/>
                          </a:solidFill>
                          <a:latin typeface="Avenir"/>
                          <a:ea typeface="Avenir"/>
                          <a:cs typeface="Avenir"/>
                          <a:sym typeface="Avenir"/>
                        </a:rPr>
                        <a:t>df,α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709250">
                <a:tc>
                  <a:txBody>
                    <a:bodyPr/>
                    <a:lstStyle/>
                    <a:p>
                      <a:pPr marL="0" lvl="0" indent="0" algn="ctr" rtl="0">
                        <a:spcBef>
                          <a:spcPts val="0"/>
                        </a:spcBef>
                        <a:spcAft>
                          <a:spcPts val="0"/>
                        </a:spcAft>
                        <a:buNone/>
                      </a:pPr>
                      <a:r>
                        <a:rPr lang="en-GB">
                          <a:latin typeface="Avenir"/>
                          <a:ea typeface="Avenir"/>
                          <a:cs typeface="Avenir"/>
                          <a:sym typeface="Avenir"/>
                        </a:rPr>
                        <a:t>For right tailed test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µ &gt; µ</a:t>
                      </a:r>
                      <a:r>
                        <a:rPr lang="en-GB" baseline="-25000">
                          <a:solidFill>
                            <a:schemeClr val="dk1"/>
                          </a:solidFill>
                          <a:latin typeface="Avenir"/>
                          <a:ea typeface="Avenir"/>
                          <a:cs typeface="Avenir"/>
                          <a:sym typeface="Avenir"/>
                        </a:rPr>
                        <a:t>0</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Reject H</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if t &gt; t</a:t>
                      </a:r>
                      <a:r>
                        <a:rPr lang="en-GB" baseline="-25000">
                          <a:solidFill>
                            <a:schemeClr val="dk1"/>
                          </a:solidFill>
                          <a:latin typeface="Avenir"/>
                          <a:ea typeface="Avenir"/>
                          <a:cs typeface="Avenir"/>
                          <a:sym typeface="Avenir"/>
                        </a:rPr>
                        <a:t>df,α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4"/>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One sample t-test</a:t>
            </a:r>
            <a:endParaRPr/>
          </a:p>
        </p:txBody>
      </p:sp>
      <p:sp>
        <p:nvSpPr>
          <p:cNvPr id="411" name="Google Shape;411;p54"/>
          <p:cNvSpPr txBox="1"/>
          <p:nvPr/>
        </p:nvSpPr>
        <p:spPr>
          <a:xfrm>
            <a:off x="422025" y="1571700"/>
            <a:ext cx="8399700" cy="29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latin typeface="Avenir"/>
                <a:ea typeface="Avenir"/>
                <a:cs typeface="Avenir"/>
                <a:sym typeface="Avenir"/>
              </a:rPr>
              <a:t>Question:</a:t>
            </a:r>
            <a:endParaRPr sz="1800">
              <a:latin typeface="Avenir"/>
              <a:ea typeface="Avenir"/>
              <a:cs typeface="Avenir"/>
              <a:sym typeface="Avenir"/>
            </a:endParaRPr>
          </a:p>
          <a:p>
            <a:pPr marL="0" lvl="0" indent="0" algn="l" rtl="0">
              <a:spcBef>
                <a:spcPts val="2000"/>
              </a:spcBef>
              <a:spcAft>
                <a:spcPts val="2000"/>
              </a:spcAft>
              <a:buNone/>
            </a:pPr>
            <a:r>
              <a:rPr lang="en-GB" sz="1800">
                <a:latin typeface="Avenir"/>
                <a:ea typeface="Avenir"/>
                <a:cs typeface="Avenir"/>
                <a:sym typeface="Avenir"/>
              </a:rPr>
              <a:t>A researcher is studying the growth of bacteria in waters of Lake Beach. The mean bacteria count of 100 per unit volume of water is within the safety level. The researcher collected 10 water samples of unit volume and found the mean bacteria count to be 94.8 with a sample variance of 72.66. Does the data indicate that the bacteria count is within the safety level? Test at the α = .05 level. Assume that the measurements constitute a sample from a normal population.</a:t>
            </a:r>
            <a:endParaRPr sz="1600">
              <a:solidFill>
                <a:srgbClr val="000000"/>
              </a:solidFill>
              <a:latin typeface="Avenir"/>
              <a:ea typeface="Avenir"/>
              <a:cs typeface="Avenir"/>
              <a:sym typeface="Aveni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5"/>
          <p:cNvSpPr txBox="1"/>
          <p:nvPr/>
        </p:nvSpPr>
        <p:spPr>
          <a:xfrm>
            <a:off x="422025" y="1571700"/>
            <a:ext cx="8399700" cy="3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Solution</a:t>
            </a:r>
            <a:r>
              <a:rPr lang="en-GB" sz="1800">
                <a:solidFill>
                  <a:srgbClr val="000000"/>
                </a:solidFill>
                <a:latin typeface="Avenir"/>
                <a:ea typeface="Avenir"/>
                <a:cs typeface="Avenir"/>
                <a:sym typeface="Avenir"/>
              </a:rPr>
              <a:t>:</a:t>
            </a:r>
            <a:endParaRPr sz="1800">
              <a:solidFill>
                <a:srgbClr val="000000"/>
              </a:solidFill>
              <a:latin typeface="Avenir"/>
              <a:ea typeface="Avenir"/>
              <a:cs typeface="Avenir"/>
              <a:sym typeface="Avenir"/>
            </a:endParaRPr>
          </a:p>
          <a:p>
            <a:pPr marL="0" lvl="0" indent="0" algn="l" rtl="0">
              <a:spcBef>
                <a:spcPts val="2000"/>
              </a:spcBef>
              <a:spcAft>
                <a:spcPts val="0"/>
              </a:spcAft>
              <a:buNone/>
            </a:pPr>
            <a:r>
              <a:rPr lang="en-GB" sz="1600">
                <a:solidFill>
                  <a:schemeClr val="dk1"/>
                </a:solidFill>
                <a:latin typeface="Avenir"/>
                <a:ea typeface="Avenir"/>
                <a:cs typeface="Avenir"/>
                <a:sym typeface="Avenir"/>
              </a:rPr>
              <a:t>The mean bacteria count of 100 per unit volume of water is within the safety level.</a:t>
            </a:r>
            <a:r>
              <a:rPr lang="en-GB" sz="1600">
                <a:latin typeface="Avenir"/>
                <a:ea typeface="Avenir"/>
                <a:cs typeface="Avenir"/>
                <a:sym typeface="Avenir"/>
              </a:rPr>
              <a:t/>
            </a:r>
            <a:br>
              <a:rPr lang="en-GB" sz="1600">
                <a:latin typeface="Avenir"/>
                <a:ea typeface="Avenir"/>
                <a:cs typeface="Avenir"/>
                <a:sym typeface="Avenir"/>
              </a:rPr>
            </a:br>
            <a:r>
              <a:rPr lang="en-GB" sz="1600">
                <a:latin typeface="Avenir"/>
                <a:ea typeface="Avenir"/>
                <a:cs typeface="Avenir"/>
                <a:sym typeface="Avenir"/>
              </a:rPr>
              <a:t>i.e. µ = 100</a:t>
            </a:r>
            <a:endParaRPr sz="1600">
              <a:latin typeface="Avenir"/>
              <a:ea typeface="Avenir"/>
              <a:cs typeface="Avenir"/>
              <a:sym typeface="Avenir"/>
            </a:endParaRPr>
          </a:p>
          <a:p>
            <a:pPr marL="0" lvl="0" indent="0" algn="l" rtl="0">
              <a:spcBef>
                <a:spcPts val="2000"/>
              </a:spcBef>
              <a:spcAft>
                <a:spcPts val="0"/>
              </a:spcAft>
              <a:buClr>
                <a:schemeClr val="dk1"/>
              </a:buClr>
              <a:buSzPts val="1100"/>
              <a:buFont typeface="Arial"/>
              <a:buNone/>
            </a:pPr>
            <a:r>
              <a:rPr lang="en-GB" sz="1600">
                <a:solidFill>
                  <a:schemeClr val="dk1"/>
                </a:solidFill>
                <a:latin typeface="Avenir"/>
                <a:ea typeface="Avenir"/>
                <a:cs typeface="Avenir"/>
                <a:sym typeface="Avenir"/>
              </a:rPr>
              <a:t>Let X: bacteria count per unit volume</a:t>
            </a:r>
            <a:endParaRPr sz="1600">
              <a:latin typeface="Avenir"/>
              <a:ea typeface="Avenir"/>
              <a:cs typeface="Avenir"/>
              <a:sym typeface="Avenir"/>
            </a:endParaRPr>
          </a:p>
          <a:p>
            <a:pPr marL="0" lvl="0" indent="0" algn="l" rtl="0">
              <a:spcBef>
                <a:spcPts val="2000"/>
              </a:spcBef>
              <a:spcAft>
                <a:spcPts val="2000"/>
              </a:spcAft>
              <a:buNone/>
            </a:pPr>
            <a:r>
              <a:rPr lang="en-GB" sz="1600">
                <a:solidFill>
                  <a:schemeClr val="dk1"/>
                </a:solidFill>
                <a:latin typeface="Avenir"/>
                <a:ea typeface="Avenir"/>
                <a:cs typeface="Avenir"/>
                <a:sym typeface="Avenir"/>
              </a:rPr>
              <a:t>The researcher collected 10 water samples of unit volume and found the mean bacteria count to be 94.8 with a sample variance of 72.66.</a:t>
            </a:r>
            <a:br>
              <a:rPr lang="en-GB" sz="1600">
                <a:solidFill>
                  <a:schemeClr val="dk1"/>
                </a:solidFill>
                <a:latin typeface="Avenir"/>
                <a:ea typeface="Avenir"/>
                <a:cs typeface="Avenir"/>
                <a:sym typeface="Avenir"/>
              </a:rPr>
            </a:br>
            <a:r>
              <a:rPr lang="en-GB" sz="1600">
                <a:solidFill>
                  <a:schemeClr val="dk1"/>
                </a:solidFill>
                <a:latin typeface="Avenir"/>
                <a:ea typeface="Avenir"/>
                <a:cs typeface="Avenir"/>
                <a:sym typeface="Avenir"/>
              </a:rPr>
              <a:t>i.e. n = 10,       = 94.8 and s</a:t>
            </a:r>
            <a:r>
              <a:rPr lang="en-GB" sz="1600" baseline="30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 72.66</a:t>
            </a:r>
            <a:endParaRPr sz="1600">
              <a:latin typeface="Avenir"/>
              <a:ea typeface="Avenir"/>
              <a:cs typeface="Avenir"/>
              <a:sym typeface="Avenir"/>
            </a:endParaRPr>
          </a:p>
        </p:txBody>
      </p:sp>
      <p:pic>
        <p:nvPicPr>
          <p:cNvPr id="417" name="Google Shape;417;p55" descr="\bar X \pm z_{\alpha/2} \frac{\sigma}{\sqrt{n}}" title="MathEquation,#000000"/>
          <p:cNvPicPr preferRelativeResize="0"/>
          <p:nvPr/>
        </p:nvPicPr>
        <p:blipFill rotWithShape="1">
          <a:blip r:embed="rId3">
            <a:alphaModFix/>
          </a:blip>
          <a:srcRect r="81345" b="37146"/>
          <a:stretch/>
        </p:blipFill>
        <p:spPr>
          <a:xfrm>
            <a:off x="1706700" y="3938450"/>
            <a:ext cx="185550" cy="203175"/>
          </a:xfrm>
          <a:prstGeom prst="rect">
            <a:avLst/>
          </a:prstGeom>
          <a:noFill/>
          <a:ln>
            <a:noFill/>
          </a:ln>
        </p:spPr>
      </p:pic>
      <p:sp>
        <p:nvSpPr>
          <p:cNvPr id="418" name="Google Shape;418;p55"/>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One sample t-test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6"/>
          <p:cNvSpPr txBox="1"/>
          <p:nvPr/>
        </p:nvSpPr>
        <p:spPr>
          <a:xfrm>
            <a:off x="422025" y="1571700"/>
            <a:ext cx="8399700" cy="3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Solution</a:t>
            </a:r>
            <a:r>
              <a:rPr lang="en-GB" sz="1800">
                <a:solidFill>
                  <a:srgbClr val="000000"/>
                </a:solidFill>
                <a:latin typeface="Avenir"/>
                <a:ea typeface="Avenir"/>
                <a:cs typeface="Avenir"/>
                <a:sym typeface="Avenir"/>
              </a:rPr>
              <a:t>:</a:t>
            </a:r>
            <a:endParaRPr sz="1800">
              <a:solidFill>
                <a:srgbClr val="000000"/>
              </a:solidFill>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To test:  </a:t>
            </a:r>
            <a:r>
              <a:rPr lang="en-GB" sz="1600">
                <a:solidFill>
                  <a:schemeClr val="dk1"/>
                </a:solidFill>
                <a:latin typeface="Avenir"/>
                <a:ea typeface="Avenir"/>
                <a:cs typeface="Avenir"/>
                <a:sym typeface="Avenir"/>
              </a:rPr>
              <a:t>T</a:t>
            </a:r>
            <a:r>
              <a:rPr lang="en-GB" sz="1800">
                <a:solidFill>
                  <a:schemeClr val="dk1"/>
                </a:solidFill>
                <a:latin typeface="Avenir"/>
                <a:ea typeface="Avenir"/>
                <a:cs typeface="Avenir"/>
                <a:sym typeface="Avenir"/>
              </a:rPr>
              <a:t>he bacteria count is within the safety level</a:t>
            </a:r>
            <a:br>
              <a:rPr lang="en-GB" sz="1800">
                <a:solidFill>
                  <a:schemeClr val="dk1"/>
                </a:solidFill>
                <a:latin typeface="Avenir"/>
                <a:ea typeface="Avenir"/>
                <a:cs typeface="Avenir"/>
                <a:sym typeface="Avenir"/>
              </a:rPr>
            </a:br>
            <a:r>
              <a:rPr lang="en-GB" sz="1800">
                <a:solidFill>
                  <a:schemeClr val="dk1"/>
                </a:solidFill>
                <a:latin typeface="Avenir"/>
                <a:ea typeface="Avenir"/>
                <a:cs typeface="Avenir"/>
                <a:sym typeface="Avenir"/>
              </a:rPr>
              <a:t>i.e. </a:t>
            </a:r>
            <a:r>
              <a:rPr lang="en-GB" sz="1600">
                <a:solidFill>
                  <a:schemeClr val="dk1"/>
                </a:solidFill>
                <a:latin typeface="Avenir"/>
                <a:ea typeface="Avenir"/>
                <a:cs typeface="Avenir"/>
                <a:sym typeface="Avenir"/>
              </a:rPr>
              <a:t>H</a:t>
            </a:r>
            <a:r>
              <a:rPr lang="en-GB" sz="1600" baseline="-25000">
                <a:solidFill>
                  <a:schemeClr val="dk1"/>
                </a:solidFill>
                <a:latin typeface="Avenir"/>
                <a:ea typeface="Avenir"/>
                <a:cs typeface="Avenir"/>
                <a:sym typeface="Avenir"/>
              </a:rPr>
              <a:t>0  </a:t>
            </a:r>
            <a:r>
              <a:rPr lang="en-GB" sz="1600">
                <a:solidFill>
                  <a:schemeClr val="dk1"/>
                </a:solidFill>
                <a:latin typeface="Avenir"/>
                <a:ea typeface="Avenir"/>
                <a:cs typeface="Avenir"/>
                <a:sym typeface="Avenir"/>
              </a:rPr>
              <a:t>:  µ ≥ 100   against   H</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 µ &lt; 100</a:t>
            </a:r>
            <a:endParaRPr sz="1600">
              <a:solidFill>
                <a:schemeClr val="dk1"/>
              </a:solidFill>
              <a:latin typeface="Avenir"/>
              <a:ea typeface="Avenir"/>
              <a:cs typeface="Avenir"/>
              <a:sym typeface="Avenir"/>
            </a:endParaRPr>
          </a:p>
          <a:p>
            <a:pPr marL="0" lvl="0" indent="0" algn="l" rtl="0">
              <a:spcBef>
                <a:spcPts val="2000"/>
              </a:spcBef>
              <a:spcAft>
                <a:spcPts val="0"/>
              </a:spcAft>
              <a:buNone/>
            </a:pPr>
            <a:r>
              <a:rPr lang="en-GB" sz="1600">
                <a:solidFill>
                  <a:schemeClr val="dk1"/>
                </a:solidFill>
                <a:latin typeface="Avenir"/>
                <a:ea typeface="Avenir"/>
                <a:cs typeface="Avenir"/>
                <a:sym typeface="Avenir"/>
              </a:rPr>
              <a:t>The test statistic is </a:t>
            </a:r>
            <a:endParaRPr sz="1600">
              <a:solidFill>
                <a:schemeClr val="dk1"/>
              </a:solidFill>
              <a:latin typeface="Avenir"/>
              <a:ea typeface="Avenir"/>
              <a:cs typeface="Avenir"/>
              <a:sym typeface="Avenir"/>
            </a:endParaRPr>
          </a:p>
          <a:p>
            <a:pPr marL="0" lvl="0" indent="0" algn="l" rtl="0">
              <a:spcBef>
                <a:spcPts val="2000"/>
              </a:spcBef>
              <a:spcAft>
                <a:spcPts val="0"/>
              </a:spcAft>
              <a:buNone/>
            </a:pPr>
            <a:endParaRPr sz="1600">
              <a:solidFill>
                <a:schemeClr val="dk1"/>
              </a:solidFill>
              <a:latin typeface="Avenir"/>
              <a:ea typeface="Avenir"/>
              <a:cs typeface="Avenir"/>
              <a:sym typeface="Avenir"/>
            </a:endParaRPr>
          </a:p>
          <a:p>
            <a:pPr marL="0" lvl="0" indent="0" algn="l" rtl="0">
              <a:spcBef>
                <a:spcPts val="2000"/>
              </a:spcBef>
              <a:spcAft>
                <a:spcPts val="0"/>
              </a:spcAft>
              <a:buNone/>
            </a:pPr>
            <a:r>
              <a:rPr lang="en-GB" sz="1600">
                <a:solidFill>
                  <a:schemeClr val="dk1"/>
                </a:solidFill>
                <a:latin typeface="Avenir"/>
                <a:ea typeface="Avenir"/>
                <a:cs typeface="Avenir"/>
                <a:sym typeface="Avenir"/>
              </a:rPr>
              <a:t>Here t follows t</a:t>
            </a:r>
            <a:r>
              <a:rPr lang="en-GB" sz="1600" baseline="-25000">
                <a:solidFill>
                  <a:schemeClr val="dk1"/>
                </a:solidFill>
                <a:latin typeface="Avenir"/>
                <a:ea typeface="Avenir"/>
                <a:cs typeface="Avenir"/>
                <a:sym typeface="Avenir"/>
              </a:rPr>
              <a:t>9,0.05</a:t>
            </a:r>
            <a:r>
              <a:rPr lang="en-GB" sz="1600">
                <a:solidFill>
                  <a:schemeClr val="dk1"/>
                </a:solidFill>
                <a:latin typeface="Avenir"/>
                <a:ea typeface="Avenir"/>
                <a:cs typeface="Avenir"/>
                <a:sym typeface="Avenir"/>
              </a:rPr>
              <a:t> </a:t>
            </a:r>
            <a:endParaRPr sz="1600">
              <a:solidFill>
                <a:schemeClr val="dk1"/>
              </a:solidFill>
              <a:latin typeface="Avenir"/>
              <a:ea typeface="Avenir"/>
              <a:cs typeface="Avenir"/>
              <a:sym typeface="Avenir"/>
            </a:endParaRPr>
          </a:p>
          <a:p>
            <a:pPr marL="0" lvl="0" indent="0" algn="l" rtl="0">
              <a:spcBef>
                <a:spcPts val="2000"/>
              </a:spcBef>
              <a:spcAft>
                <a:spcPts val="0"/>
              </a:spcAft>
              <a:buNone/>
            </a:pPr>
            <a:r>
              <a:rPr lang="en-GB" sz="1600">
                <a:solidFill>
                  <a:schemeClr val="dk1"/>
                </a:solidFill>
                <a:latin typeface="Avenir"/>
                <a:ea typeface="Avenir"/>
                <a:cs typeface="Avenir"/>
                <a:sym typeface="Avenir"/>
              </a:rPr>
              <a:t>From the table  we have t</a:t>
            </a:r>
            <a:r>
              <a:rPr lang="en-GB" sz="1600" baseline="-25000">
                <a:solidFill>
                  <a:schemeClr val="dk1"/>
                </a:solidFill>
                <a:latin typeface="Avenir"/>
                <a:ea typeface="Avenir"/>
                <a:cs typeface="Avenir"/>
                <a:sym typeface="Avenir"/>
              </a:rPr>
              <a:t>9,0.05</a:t>
            </a:r>
            <a:r>
              <a:rPr lang="en-GB" sz="1600">
                <a:solidFill>
                  <a:schemeClr val="dk1"/>
                </a:solidFill>
                <a:latin typeface="Avenir"/>
                <a:ea typeface="Avenir"/>
                <a:cs typeface="Avenir"/>
                <a:sym typeface="Avenir"/>
              </a:rPr>
              <a:t> = -1.833</a:t>
            </a:r>
            <a:endParaRPr sz="1600">
              <a:solidFill>
                <a:schemeClr val="dk1"/>
              </a:solidFill>
              <a:latin typeface="Avenir"/>
              <a:ea typeface="Avenir"/>
              <a:cs typeface="Avenir"/>
              <a:sym typeface="Avenir"/>
            </a:endParaRPr>
          </a:p>
          <a:p>
            <a:pPr marL="0" lvl="0" indent="0" algn="l" rtl="0">
              <a:spcBef>
                <a:spcPts val="2000"/>
              </a:spcBef>
              <a:spcAft>
                <a:spcPts val="2000"/>
              </a:spcAft>
              <a:buNone/>
            </a:pPr>
            <a:endParaRPr sz="1600">
              <a:solidFill>
                <a:srgbClr val="000000"/>
              </a:solidFill>
              <a:latin typeface="Avenir"/>
              <a:ea typeface="Avenir"/>
              <a:cs typeface="Avenir"/>
              <a:sym typeface="Avenir"/>
            </a:endParaRPr>
          </a:p>
        </p:txBody>
      </p:sp>
      <p:pic>
        <p:nvPicPr>
          <p:cNvPr id="424" name="Google Shape;424;p56" descr="t = \frac{\bar X - \mu}{s/\sqrt n} =  \frac{ 94.8 - 100}{\sqrt {72.66/10 }} = -1.929" title="MathEquation,#000000"/>
          <p:cNvPicPr preferRelativeResize="0"/>
          <p:nvPr/>
        </p:nvPicPr>
        <p:blipFill>
          <a:blip r:embed="rId3">
            <a:alphaModFix/>
          </a:blip>
          <a:stretch>
            <a:fillRect/>
          </a:stretch>
        </p:blipFill>
        <p:spPr>
          <a:xfrm>
            <a:off x="1043565" y="3332033"/>
            <a:ext cx="3257404" cy="533400"/>
          </a:xfrm>
          <a:prstGeom prst="rect">
            <a:avLst/>
          </a:prstGeom>
          <a:noFill/>
          <a:ln>
            <a:noFill/>
          </a:ln>
        </p:spPr>
      </p:pic>
      <p:sp>
        <p:nvSpPr>
          <p:cNvPr id="425" name="Google Shape;425;p56"/>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One sample t-test</a:t>
            </a:r>
            <a:endParaRPr/>
          </a:p>
        </p:txBody>
      </p:sp>
      <p:pic>
        <p:nvPicPr>
          <p:cNvPr id="426" name="Google Shape;426;p56"/>
          <p:cNvPicPr preferRelativeResize="0"/>
          <p:nvPr/>
        </p:nvPicPr>
        <p:blipFill>
          <a:blip r:embed="rId4">
            <a:alphaModFix/>
          </a:blip>
          <a:stretch>
            <a:fillRect/>
          </a:stretch>
        </p:blipFill>
        <p:spPr>
          <a:xfrm>
            <a:off x="5301625" y="2712051"/>
            <a:ext cx="3327551" cy="1891800"/>
          </a:xfrm>
          <a:prstGeom prst="rect">
            <a:avLst/>
          </a:prstGeom>
          <a:noFill/>
          <a:ln>
            <a:noFill/>
          </a:ln>
        </p:spPr>
      </p:pic>
      <p:sp>
        <p:nvSpPr>
          <p:cNvPr id="427" name="Google Shape;427;p56"/>
          <p:cNvSpPr txBox="1"/>
          <p:nvPr/>
        </p:nvSpPr>
        <p:spPr>
          <a:xfrm>
            <a:off x="6173975" y="4207250"/>
            <a:ext cx="7374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2000"/>
              </a:spcAft>
              <a:buClr>
                <a:schemeClr val="dk1"/>
              </a:buClr>
              <a:buSzPts val="1100"/>
              <a:buFont typeface="Arial"/>
              <a:buNone/>
            </a:pPr>
            <a:r>
              <a:rPr lang="en-GB">
                <a:solidFill>
                  <a:schemeClr val="dk1"/>
                </a:solidFill>
                <a:latin typeface="Avenir"/>
                <a:ea typeface="Avenir"/>
                <a:cs typeface="Avenir"/>
                <a:sym typeface="Avenir"/>
              </a:rPr>
              <a:t>-1.833</a:t>
            </a:r>
            <a:endParaRPr sz="1200">
              <a:latin typeface="Avenir"/>
              <a:ea typeface="Avenir"/>
              <a:cs typeface="Avenir"/>
              <a:sym typeface="Aveni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7"/>
          <p:cNvSpPr txBox="1"/>
          <p:nvPr/>
        </p:nvSpPr>
        <p:spPr>
          <a:xfrm>
            <a:off x="422025" y="1571700"/>
            <a:ext cx="4821000" cy="3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Solution</a:t>
            </a:r>
            <a:r>
              <a:rPr lang="en-GB" sz="1800">
                <a:solidFill>
                  <a:srgbClr val="000000"/>
                </a:solidFill>
                <a:latin typeface="Avenir"/>
                <a:ea typeface="Avenir"/>
                <a:cs typeface="Avenir"/>
                <a:sym typeface="Avenir"/>
              </a:rPr>
              <a:t>:</a:t>
            </a:r>
            <a:endParaRPr sz="1800">
              <a:solidFill>
                <a:srgbClr val="000000"/>
              </a:solidFill>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t</a:t>
            </a:r>
            <a:r>
              <a:rPr lang="en-GB" sz="1600" baseline="-25000">
                <a:latin typeface="Avenir"/>
                <a:ea typeface="Avenir"/>
                <a:cs typeface="Avenir"/>
                <a:sym typeface="Avenir"/>
              </a:rPr>
              <a:t>critical</a:t>
            </a:r>
            <a:r>
              <a:rPr lang="en-GB" sz="1600">
                <a:latin typeface="Avenir"/>
                <a:ea typeface="Avenir"/>
                <a:cs typeface="Avenir"/>
                <a:sym typeface="Avenir"/>
              </a:rPr>
              <a:t> (-1.833)</a:t>
            </a:r>
            <a:r>
              <a:rPr lang="en-GB" sz="1600" baseline="-25000">
                <a:latin typeface="Avenir"/>
                <a:ea typeface="Avenir"/>
                <a:cs typeface="Avenir"/>
                <a:sym typeface="Avenir"/>
              </a:rPr>
              <a:t> </a:t>
            </a:r>
            <a:r>
              <a:rPr lang="en-GB" sz="1600">
                <a:latin typeface="Avenir"/>
                <a:ea typeface="Avenir"/>
                <a:cs typeface="Avenir"/>
                <a:sym typeface="Avenir"/>
              </a:rPr>
              <a:t>&gt; </a:t>
            </a:r>
            <a:r>
              <a:rPr lang="en-GB" sz="1600">
                <a:solidFill>
                  <a:schemeClr val="dk1"/>
                </a:solidFill>
                <a:latin typeface="Avenir"/>
                <a:ea typeface="Avenir"/>
                <a:cs typeface="Avenir"/>
                <a:sym typeface="Avenir"/>
              </a:rPr>
              <a:t>t</a:t>
            </a:r>
            <a:r>
              <a:rPr lang="en-GB" sz="1600" baseline="-25000">
                <a:solidFill>
                  <a:schemeClr val="dk1"/>
                </a:solidFill>
                <a:latin typeface="Avenir"/>
                <a:ea typeface="Avenir"/>
                <a:cs typeface="Avenir"/>
                <a:sym typeface="Avenir"/>
              </a:rPr>
              <a:t>calc</a:t>
            </a:r>
            <a:r>
              <a:rPr lang="en-GB" sz="1600">
                <a:solidFill>
                  <a:schemeClr val="dk1"/>
                </a:solidFill>
                <a:latin typeface="Avenir"/>
                <a:ea typeface="Avenir"/>
                <a:cs typeface="Avenir"/>
                <a:sym typeface="Avenir"/>
              </a:rPr>
              <a:t> (-1.929)</a:t>
            </a:r>
            <a:r>
              <a:rPr lang="en-GB" sz="1600">
                <a:latin typeface="Avenir"/>
                <a:ea typeface="Avenir"/>
                <a:cs typeface="Avenir"/>
                <a:sym typeface="Avenir"/>
              </a:rPr>
              <a:t> </a:t>
            </a:r>
            <a:endParaRPr sz="1600">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Since the critical value is less than the calculated statistic value.  </a:t>
            </a:r>
            <a:endParaRPr sz="1600">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We reject the H</a:t>
            </a:r>
            <a:r>
              <a:rPr lang="en-GB" sz="1600" baseline="-25000">
                <a:latin typeface="Avenir"/>
                <a:ea typeface="Avenir"/>
                <a:cs typeface="Avenir"/>
                <a:sym typeface="Avenir"/>
              </a:rPr>
              <a:t>0</a:t>
            </a:r>
            <a:r>
              <a:rPr lang="en-GB" sz="1600">
                <a:latin typeface="Avenir"/>
                <a:ea typeface="Avenir"/>
                <a:cs typeface="Avenir"/>
                <a:sym typeface="Avenir"/>
              </a:rPr>
              <a:t>, and can conclude that the average bacteria per unit volume (t</a:t>
            </a:r>
            <a:r>
              <a:rPr lang="en-GB" sz="1600">
                <a:solidFill>
                  <a:schemeClr val="dk1"/>
                </a:solidFill>
                <a:latin typeface="Avenir"/>
                <a:ea typeface="Avenir"/>
                <a:cs typeface="Avenir"/>
                <a:sym typeface="Avenir"/>
              </a:rPr>
              <a:t>rue mean) is within the safety levels.</a:t>
            </a:r>
            <a:endParaRPr sz="1600">
              <a:latin typeface="Avenir"/>
              <a:ea typeface="Avenir"/>
              <a:cs typeface="Avenir"/>
              <a:sym typeface="Avenir"/>
            </a:endParaRPr>
          </a:p>
          <a:p>
            <a:pPr marL="0" lvl="0" indent="0" algn="l" rtl="0">
              <a:spcBef>
                <a:spcPts val="2000"/>
              </a:spcBef>
              <a:spcAft>
                <a:spcPts val="2000"/>
              </a:spcAft>
              <a:buNone/>
            </a:pPr>
            <a:endParaRPr sz="1600">
              <a:solidFill>
                <a:srgbClr val="000000"/>
              </a:solidFill>
              <a:latin typeface="Avenir"/>
              <a:ea typeface="Avenir"/>
              <a:cs typeface="Avenir"/>
              <a:sym typeface="Avenir"/>
            </a:endParaRPr>
          </a:p>
        </p:txBody>
      </p:sp>
      <p:pic>
        <p:nvPicPr>
          <p:cNvPr id="433" name="Google Shape;433;p57"/>
          <p:cNvPicPr preferRelativeResize="0"/>
          <p:nvPr/>
        </p:nvPicPr>
        <p:blipFill>
          <a:blip r:embed="rId3">
            <a:alphaModFix/>
          </a:blip>
          <a:stretch>
            <a:fillRect/>
          </a:stretch>
        </p:blipFill>
        <p:spPr>
          <a:xfrm>
            <a:off x="5291125" y="1673926"/>
            <a:ext cx="3327551" cy="1891800"/>
          </a:xfrm>
          <a:prstGeom prst="rect">
            <a:avLst/>
          </a:prstGeom>
          <a:noFill/>
          <a:ln>
            <a:noFill/>
          </a:ln>
        </p:spPr>
      </p:pic>
      <p:sp>
        <p:nvSpPr>
          <p:cNvPr id="434" name="Google Shape;434;p57"/>
          <p:cNvSpPr txBox="1"/>
          <p:nvPr/>
        </p:nvSpPr>
        <p:spPr>
          <a:xfrm>
            <a:off x="6163475" y="3169125"/>
            <a:ext cx="7374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2000"/>
              </a:spcAft>
              <a:buNone/>
            </a:pPr>
            <a:r>
              <a:rPr lang="en-GB">
                <a:solidFill>
                  <a:schemeClr val="dk1"/>
                </a:solidFill>
                <a:latin typeface="Avenir"/>
                <a:ea typeface="Avenir"/>
                <a:cs typeface="Avenir"/>
                <a:sym typeface="Avenir"/>
              </a:rPr>
              <a:t>-1.833</a:t>
            </a:r>
            <a:endParaRPr sz="1200">
              <a:latin typeface="Avenir"/>
              <a:ea typeface="Avenir"/>
              <a:cs typeface="Avenir"/>
              <a:sym typeface="Aveni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8"/>
          <p:cNvSpPr txBox="1">
            <a:spLocks noGrp="1"/>
          </p:cNvSpPr>
          <p:nvPr>
            <p:ph type="body" idx="2"/>
          </p:nvPr>
        </p:nvSpPr>
        <p:spPr>
          <a:xfrm>
            <a:off x="630300" y="2022300"/>
            <a:ext cx="7883400" cy="10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The python code to conduct a t test for population mean is </a:t>
            </a:r>
            <a:endParaRPr>
              <a:solidFill>
                <a:schemeClr val="dk1"/>
              </a:solidFill>
            </a:endParaRPr>
          </a:p>
          <a:p>
            <a:pPr marL="0" lvl="0" indent="0" algn="ctr" rtl="0">
              <a:spcBef>
                <a:spcPts val="1600"/>
              </a:spcBef>
              <a:spcAft>
                <a:spcPts val="0"/>
              </a:spcAft>
              <a:buClr>
                <a:schemeClr val="dk1"/>
              </a:buClr>
              <a:buSzPts val="1100"/>
              <a:buFont typeface="Arial"/>
              <a:buNone/>
            </a:pPr>
            <a:r>
              <a:rPr lang="en-GB">
                <a:solidFill>
                  <a:srgbClr val="25AAE2"/>
                </a:solidFill>
              </a:rPr>
              <a:t>scipy.stats.ttest_1samp(Sample, popmean)</a:t>
            </a:r>
            <a:endParaRPr>
              <a:solidFill>
                <a:srgbClr val="25AAE2"/>
              </a:solidFill>
            </a:endParaRPr>
          </a:p>
          <a:p>
            <a:pPr marL="0" lvl="0" indent="0" algn="ctr" rtl="0">
              <a:spcBef>
                <a:spcPts val="1600"/>
              </a:spcBef>
              <a:spcAft>
                <a:spcPts val="1600"/>
              </a:spcAft>
              <a:buClr>
                <a:schemeClr val="dk1"/>
              </a:buClr>
              <a:buSzPts val="1100"/>
              <a:buFont typeface="Arial"/>
              <a:buNone/>
            </a:pPr>
            <a:endParaRPr>
              <a:solidFill>
                <a:srgbClr val="25AAE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a:t>
            </a:r>
            <a:endParaRPr/>
          </a:p>
        </p:txBody>
      </p:sp>
      <p:sp>
        <p:nvSpPr>
          <p:cNvPr id="445" name="Google Shape;445;p59"/>
          <p:cNvSpPr txBox="1">
            <a:spLocks noGrp="1"/>
          </p:cNvSpPr>
          <p:nvPr>
            <p:ph type="body" idx="2"/>
          </p:nvPr>
        </p:nvSpPr>
        <p:spPr>
          <a:xfrm>
            <a:off x="422025" y="1571700"/>
            <a:ext cx="8418900" cy="2378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Like the two sample Z test, the two sample t test are used to compare the equality of means of </a:t>
            </a:r>
            <a:r>
              <a:rPr lang="en-GB">
                <a:solidFill>
                  <a:srgbClr val="25AAE2"/>
                </a:solidFill>
              </a:rPr>
              <a:t>two</a:t>
            </a:r>
            <a:r>
              <a:rPr lang="en-GB"/>
              <a:t> populations for </a:t>
            </a:r>
            <a:r>
              <a:rPr lang="en-GB">
                <a:solidFill>
                  <a:srgbClr val="25AAE2"/>
                </a:solidFill>
              </a:rPr>
              <a:t>unpaired data</a:t>
            </a:r>
            <a:endParaRPr>
              <a:solidFill>
                <a:srgbClr val="25AAE2"/>
              </a:solidFill>
            </a:endParaRPr>
          </a:p>
          <a:p>
            <a:pPr marL="457200" lvl="0" indent="-330200" algn="l" rtl="0">
              <a:lnSpc>
                <a:spcPct val="100000"/>
              </a:lnSpc>
              <a:spcBef>
                <a:spcPts val="4000"/>
              </a:spcBef>
              <a:spcAft>
                <a:spcPts val="2000"/>
              </a:spcAft>
              <a:buSzPts val="1600"/>
              <a:buChar char="●"/>
            </a:pPr>
            <a:r>
              <a:rPr lang="en-GB"/>
              <a:t>For unpaired data, test relative performance</a:t>
            </a:r>
            <a:r>
              <a:rPr lang="en-GB">
                <a:solidFill>
                  <a:schemeClr val="dk1"/>
                </a:solidFill>
              </a:rPr>
              <a:t> two machineries, investment portfolios</a:t>
            </a:r>
            <a:endParaRPr/>
          </a:p>
        </p:txBody>
      </p:sp>
      <p:sp>
        <p:nvSpPr>
          <p:cNvPr id="446" name="Google Shape;446;p59"/>
          <p:cNvSpPr txBox="1"/>
          <p:nvPr/>
        </p:nvSpPr>
        <p:spPr>
          <a:xfrm>
            <a:off x="-1106125" y="1009350"/>
            <a:ext cx="73335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 for unpaired data</a:t>
            </a:r>
            <a:endParaRPr/>
          </a:p>
        </p:txBody>
      </p:sp>
      <p:sp>
        <p:nvSpPr>
          <p:cNvPr id="452" name="Google Shape;452;p60"/>
          <p:cNvSpPr txBox="1">
            <a:spLocks noGrp="1"/>
          </p:cNvSpPr>
          <p:nvPr>
            <p:ph type="body" idx="2"/>
          </p:nvPr>
        </p:nvSpPr>
        <p:spPr>
          <a:xfrm>
            <a:off x="422025" y="1571700"/>
            <a:ext cx="8418900" cy="3189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To test population means of two populations</a:t>
            </a:r>
            <a:endParaRPr/>
          </a:p>
          <a:p>
            <a:pPr marL="457200" lvl="0" indent="-330200" algn="l" rtl="0">
              <a:lnSpc>
                <a:spcPct val="100000"/>
              </a:lnSpc>
              <a:spcBef>
                <a:spcPts val="4000"/>
              </a:spcBef>
              <a:spcAft>
                <a:spcPts val="0"/>
              </a:spcAft>
              <a:buSzPts val="1600"/>
              <a:buChar char="●"/>
            </a:pPr>
            <a:r>
              <a:rPr lang="en-GB"/>
              <a:t>Let there be two different populations such that they follow normal distribution</a:t>
            </a:r>
            <a:endParaRPr/>
          </a:p>
          <a:p>
            <a:pPr marL="457200" lvl="0" indent="-330200" algn="l" rtl="0">
              <a:lnSpc>
                <a:spcPct val="100000"/>
              </a:lnSpc>
              <a:spcBef>
                <a:spcPts val="4000"/>
              </a:spcBef>
              <a:spcAft>
                <a:spcPts val="0"/>
              </a:spcAft>
              <a:buSzPts val="1600"/>
              <a:buChar char="●"/>
            </a:pPr>
            <a:r>
              <a:rPr lang="en-GB"/>
              <a:t>Two samples of sizes n</a:t>
            </a:r>
            <a:r>
              <a:rPr lang="en-GB" baseline="-25000"/>
              <a:t>1</a:t>
            </a:r>
            <a:r>
              <a:rPr lang="en-GB"/>
              <a:t> and n</a:t>
            </a:r>
            <a:r>
              <a:rPr lang="en-GB" baseline="-25000"/>
              <a:t>2</a:t>
            </a:r>
            <a:r>
              <a:rPr lang="en-GB"/>
              <a:t> drawn from normal population N(µ</a:t>
            </a:r>
            <a:r>
              <a:rPr lang="en-GB" baseline="-25000"/>
              <a:t>1</a:t>
            </a:r>
            <a:r>
              <a:rPr lang="en-GB"/>
              <a:t>, σ</a:t>
            </a:r>
            <a:r>
              <a:rPr lang="en-GB" baseline="-25000"/>
              <a:t>1</a:t>
            </a:r>
            <a:r>
              <a:rPr lang="en-GB" baseline="30000"/>
              <a:t>2</a:t>
            </a:r>
            <a:r>
              <a:rPr lang="en-GB"/>
              <a:t>) and </a:t>
            </a:r>
            <a:r>
              <a:rPr lang="en-GB">
                <a:solidFill>
                  <a:schemeClr val="dk1"/>
                </a:solidFill>
              </a:rPr>
              <a:t>N(µ</a:t>
            </a:r>
            <a:r>
              <a:rPr lang="en-GB" baseline="-25000">
                <a:solidFill>
                  <a:schemeClr val="dk1"/>
                </a:solidFill>
              </a:rPr>
              <a:t>2</a:t>
            </a:r>
            <a:r>
              <a:rPr lang="en-GB">
                <a:solidFill>
                  <a:schemeClr val="dk1"/>
                </a:solidFill>
              </a:rPr>
              <a:t>, σ</a:t>
            </a:r>
            <a:r>
              <a:rPr lang="en-GB" baseline="-25000">
                <a:solidFill>
                  <a:schemeClr val="dk1"/>
                </a:solidFill>
              </a:rPr>
              <a:t>2</a:t>
            </a:r>
            <a:r>
              <a:rPr lang="en-GB" baseline="30000">
                <a:solidFill>
                  <a:schemeClr val="dk1"/>
                </a:solidFill>
              </a:rPr>
              <a:t>2</a:t>
            </a:r>
            <a:r>
              <a:rPr lang="en-GB">
                <a:solidFill>
                  <a:schemeClr val="dk1"/>
                </a:solidFill>
              </a:rPr>
              <a:t>) respectively</a:t>
            </a:r>
            <a:endParaRPr>
              <a:solidFill>
                <a:schemeClr val="dk1"/>
              </a:solidFill>
            </a:endParaRPr>
          </a:p>
          <a:p>
            <a:pPr marL="457200" lvl="0" indent="-330200" algn="l" rtl="0">
              <a:lnSpc>
                <a:spcPct val="100000"/>
              </a:lnSpc>
              <a:spcBef>
                <a:spcPts val="4000"/>
              </a:spcBef>
              <a:spcAft>
                <a:spcPts val="4000"/>
              </a:spcAft>
              <a:buSzPts val="1600"/>
              <a:buChar char="●"/>
            </a:pPr>
            <a:r>
              <a:rPr lang="en-GB">
                <a:solidFill>
                  <a:schemeClr val="dk1"/>
                </a:solidFill>
              </a:rPr>
              <a:t>The two samples are independent of each other</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1"/>
          <p:cNvSpPr/>
          <p:nvPr/>
        </p:nvSpPr>
        <p:spPr>
          <a:xfrm>
            <a:off x="2288200" y="2063050"/>
            <a:ext cx="11349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1"/>
          <p:cNvSpPr/>
          <p:nvPr/>
        </p:nvSpPr>
        <p:spPr>
          <a:xfrm>
            <a:off x="4277575" y="2063050"/>
            <a:ext cx="11349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1"/>
          <p:cNvSpPr/>
          <p:nvPr/>
        </p:nvSpPr>
        <p:spPr>
          <a:xfrm>
            <a:off x="2288200" y="2940350"/>
            <a:ext cx="5418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1"/>
          <p:cNvSpPr/>
          <p:nvPr/>
        </p:nvSpPr>
        <p:spPr>
          <a:xfrm>
            <a:off x="2288200" y="3406250"/>
            <a:ext cx="5418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1"/>
          <p:cNvSpPr txBox="1">
            <a:spLocks noGrp="1"/>
          </p:cNvSpPr>
          <p:nvPr>
            <p:ph type="body" idx="2"/>
          </p:nvPr>
        </p:nvSpPr>
        <p:spPr>
          <a:xfrm>
            <a:off x="422025" y="1571700"/>
            <a:ext cx="8015700" cy="2450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hypothesis to test whether the population means are equal</a:t>
            </a:r>
            <a:endParaRPr/>
          </a:p>
          <a:p>
            <a:pPr marL="1371600" lvl="0" indent="457200" algn="l" rtl="0">
              <a:lnSpc>
                <a:spcPct val="100000"/>
              </a:lnSpc>
              <a:spcBef>
                <a:spcPts val="1600"/>
              </a:spcBef>
              <a:spcAft>
                <a:spcPts val="0"/>
              </a:spcAft>
              <a:buNone/>
            </a:pPr>
            <a:r>
              <a:rPr lang="en-GB"/>
              <a:t>H</a:t>
            </a:r>
            <a:r>
              <a:rPr lang="en-GB" baseline="-25000"/>
              <a:t>0  </a:t>
            </a:r>
            <a:r>
              <a:rPr lang="en-GB"/>
              <a:t>: µ</a:t>
            </a:r>
            <a:r>
              <a:rPr lang="en-GB" baseline="-25000"/>
              <a:t>1</a:t>
            </a:r>
            <a:r>
              <a:rPr lang="en-GB"/>
              <a:t> = µ</a:t>
            </a:r>
            <a:r>
              <a:rPr lang="en-GB" baseline="-25000"/>
              <a:t>2</a:t>
            </a:r>
            <a:r>
              <a:rPr lang="en-GB"/>
              <a:t>   against   H</a:t>
            </a:r>
            <a:r>
              <a:rPr lang="en-GB" baseline="-25000"/>
              <a:t>1</a:t>
            </a:r>
            <a:r>
              <a:rPr lang="en-GB"/>
              <a:t> : </a:t>
            </a:r>
            <a:r>
              <a:rPr lang="en-GB">
                <a:solidFill>
                  <a:schemeClr val="dk1"/>
                </a:solidFill>
              </a:rPr>
              <a:t>µ</a:t>
            </a:r>
            <a:r>
              <a:rPr lang="en-GB" baseline="-25000">
                <a:solidFill>
                  <a:schemeClr val="dk1"/>
                </a:solidFill>
              </a:rPr>
              <a:t>1</a:t>
            </a:r>
            <a:r>
              <a:rPr lang="en-GB">
                <a:solidFill>
                  <a:schemeClr val="dk1"/>
                </a:solidFill>
              </a:rPr>
              <a:t> ≠ µ</a:t>
            </a:r>
            <a:r>
              <a:rPr lang="en-GB" baseline="-25000">
                <a:solidFill>
                  <a:schemeClr val="dk1"/>
                </a:solidFill>
              </a:rPr>
              <a:t>1</a:t>
            </a:r>
            <a:endParaRPr/>
          </a:p>
          <a:p>
            <a:pPr marL="457200" lvl="0" indent="-330200" algn="l" rtl="0">
              <a:lnSpc>
                <a:spcPct val="100000"/>
              </a:lnSpc>
              <a:spcBef>
                <a:spcPts val="1600"/>
              </a:spcBef>
              <a:spcAft>
                <a:spcPts val="0"/>
              </a:spcAft>
              <a:buSzPts val="1600"/>
              <a:buChar char="●"/>
            </a:pPr>
            <a:r>
              <a:rPr lang="en-GB">
                <a:solidFill>
                  <a:schemeClr val="dk1"/>
                </a:solidFill>
              </a:rPr>
              <a:t>It implies</a:t>
            </a:r>
            <a:endParaRPr>
              <a:solidFill>
                <a:schemeClr val="dk1"/>
              </a:solidFill>
            </a:endParaRPr>
          </a:p>
          <a:p>
            <a:pPr marL="457200" lvl="0" indent="0" algn="l" rtl="0">
              <a:lnSpc>
                <a:spcPct val="100000"/>
              </a:lnSpc>
              <a:spcBef>
                <a:spcPts val="1600"/>
              </a:spcBef>
              <a:spcAft>
                <a:spcPts val="0"/>
              </a:spcAft>
              <a:buNone/>
            </a:pPr>
            <a:r>
              <a:rPr lang="en-GB">
                <a:solidFill>
                  <a:schemeClr val="dk1"/>
                </a:solidFill>
              </a:rPr>
              <a:t>			H</a:t>
            </a:r>
            <a:r>
              <a:rPr lang="en-GB" baseline="-25000">
                <a:solidFill>
                  <a:schemeClr val="dk1"/>
                </a:solidFill>
              </a:rPr>
              <a:t>0</a:t>
            </a:r>
            <a:r>
              <a:rPr lang="en-GB">
                <a:solidFill>
                  <a:schemeClr val="dk1"/>
                </a:solidFill>
              </a:rPr>
              <a:t>: The two population means are equal (i.e µ</a:t>
            </a:r>
            <a:r>
              <a:rPr lang="en-GB" baseline="-25000">
                <a:solidFill>
                  <a:schemeClr val="dk1"/>
                </a:solidFill>
              </a:rPr>
              <a:t>1</a:t>
            </a:r>
            <a:r>
              <a:rPr lang="en-GB">
                <a:solidFill>
                  <a:schemeClr val="dk1"/>
                </a:solidFill>
              </a:rPr>
              <a:t> = µ</a:t>
            </a:r>
            <a:r>
              <a:rPr lang="en-GB" baseline="-25000">
                <a:solidFill>
                  <a:schemeClr val="dk1"/>
                </a:solidFill>
              </a:rPr>
              <a:t>2</a:t>
            </a:r>
            <a:r>
              <a:rPr lang="en-GB">
                <a:solidFill>
                  <a:schemeClr val="dk1"/>
                </a:solidFill>
              </a:rPr>
              <a:t>)</a:t>
            </a:r>
            <a:endParaRPr>
              <a:solidFill>
                <a:schemeClr val="dk1"/>
              </a:solidFill>
            </a:endParaRPr>
          </a:p>
          <a:p>
            <a:pPr marL="457200" lvl="0" indent="0" algn="l" rtl="0">
              <a:lnSpc>
                <a:spcPct val="100000"/>
              </a:lnSpc>
              <a:spcBef>
                <a:spcPts val="1600"/>
              </a:spcBef>
              <a:spcAft>
                <a:spcPts val="1600"/>
              </a:spcAft>
              <a:buNone/>
            </a:pPr>
            <a:r>
              <a:rPr lang="en-GB">
                <a:solidFill>
                  <a:schemeClr val="dk1"/>
                </a:solidFill>
              </a:rPr>
              <a:t>	against 	H</a:t>
            </a:r>
            <a:r>
              <a:rPr lang="en-GB" baseline="-25000">
                <a:solidFill>
                  <a:schemeClr val="dk1"/>
                </a:solidFill>
              </a:rPr>
              <a:t>1</a:t>
            </a:r>
            <a:r>
              <a:rPr lang="en-GB">
                <a:solidFill>
                  <a:schemeClr val="dk1"/>
                </a:solidFill>
              </a:rPr>
              <a:t>: The two population means are not equal µ</a:t>
            </a:r>
            <a:r>
              <a:rPr lang="en-GB" baseline="-25000">
                <a:solidFill>
                  <a:schemeClr val="dk1"/>
                </a:solidFill>
              </a:rPr>
              <a:t>0</a:t>
            </a:r>
            <a:r>
              <a:rPr lang="en-GB">
                <a:solidFill>
                  <a:schemeClr val="dk1"/>
                </a:solidFill>
              </a:rPr>
              <a:t> (i.e µ</a:t>
            </a:r>
            <a:r>
              <a:rPr lang="en-GB" baseline="-25000">
                <a:solidFill>
                  <a:schemeClr val="dk1"/>
                </a:solidFill>
              </a:rPr>
              <a:t>1</a:t>
            </a:r>
            <a:r>
              <a:rPr lang="en-GB">
                <a:solidFill>
                  <a:schemeClr val="dk1"/>
                </a:solidFill>
              </a:rPr>
              <a:t> ≠ µ</a:t>
            </a:r>
            <a:r>
              <a:rPr lang="en-GB" baseline="-25000">
                <a:solidFill>
                  <a:schemeClr val="dk1"/>
                </a:solidFill>
              </a:rPr>
              <a:t>2</a:t>
            </a:r>
            <a:r>
              <a:rPr lang="en-GB">
                <a:solidFill>
                  <a:schemeClr val="dk1"/>
                </a:solidFill>
              </a:rPr>
              <a:t>)</a:t>
            </a:r>
            <a:r>
              <a:rPr lang="en-GB" baseline="-25000">
                <a:solidFill>
                  <a:schemeClr val="dk1"/>
                </a:solidFill>
              </a:rPr>
              <a:t> </a:t>
            </a:r>
            <a:endParaRPr>
              <a:solidFill>
                <a:schemeClr val="dk1"/>
              </a:solidFill>
            </a:endParaRPr>
          </a:p>
        </p:txBody>
      </p:sp>
      <p:sp>
        <p:nvSpPr>
          <p:cNvPr id="462" name="Google Shape;462;p6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 - hypothesis</a:t>
            </a:r>
            <a:endParaRPr/>
          </a:p>
        </p:txBody>
      </p:sp>
      <p:sp>
        <p:nvSpPr>
          <p:cNvPr id="463" name="Google Shape;463;p61"/>
          <p:cNvSpPr/>
          <p:nvPr/>
        </p:nvSpPr>
        <p:spPr>
          <a:xfrm>
            <a:off x="854700" y="449147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1"/>
          <p:cNvSpPr/>
          <p:nvPr/>
        </p:nvSpPr>
        <p:spPr>
          <a:xfrm>
            <a:off x="2908150" y="449147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1"/>
          <p:cNvSpPr/>
          <p:nvPr/>
        </p:nvSpPr>
        <p:spPr>
          <a:xfrm>
            <a:off x="5412475" y="449147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1"/>
          <p:cNvSpPr/>
          <p:nvPr/>
        </p:nvSpPr>
        <p:spPr>
          <a:xfrm>
            <a:off x="7439275" y="4448425"/>
            <a:ext cx="11844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1"/>
          <p:cNvSpPr txBox="1"/>
          <p:nvPr/>
        </p:nvSpPr>
        <p:spPr>
          <a:xfrm>
            <a:off x="422025" y="3986450"/>
            <a:ext cx="8386500" cy="1077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The one sided hypothesis are</a:t>
            </a:r>
            <a:endParaRPr sz="1600">
              <a:solidFill>
                <a:schemeClr val="dk1"/>
              </a:solidFill>
              <a:latin typeface="Avenir"/>
              <a:ea typeface="Avenir"/>
              <a:cs typeface="Avenir"/>
              <a:sym typeface="Avenir"/>
            </a:endParaRPr>
          </a:p>
          <a:p>
            <a:pPr marL="0" lvl="0" indent="457200" algn="l" rtl="0">
              <a:spcBef>
                <a:spcPts val="1600"/>
              </a:spcBef>
              <a:spcAft>
                <a:spcPts val="0"/>
              </a:spcAft>
              <a:buNone/>
            </a:pPr>
            <a:r>
              <a:rPr lang="en-GB" sz="1600">
                <a:solidFill>
                  <a:schemeClr val="dk1"/>
                </a:solidFill>
                <a:latin typeface="Avenir"/>
                <a:ea typeface="Avenir"/>
                <a:cs typeface="Avenir"/>
                <a:sym typeface="Avenir"/>
              </a:rPr>
              <a:t>H</a:t>
            </a:r>
            <a:r>
              <a:rPr lang="en-GB" sz="1600" baseline="-25000">
                <a:solidFill>
                  <a:schemeClr val="dk1"/>
                </a:solidFill>
                <a:latin typeface="Avenir"/>
                <a:ea typeface="Avenir"/>
                <a:cs typeface="Avenir"/>
                <a:sym typeface="Avenir"/>
              </a:rPr>
              <a:t>0  </a:t>
            </a:r>
            <a:r>
              <a:rPr lang="en-GB" sz="1600">
                <a:solidFill>
                  <a:schemeClr val="dk1"/>
                </a:solidFill>
                <a:latin typeface="Avenir"/>
                <a:ea typeface="Avenir"/>
                <a:cs typeface="Avenir"/>
                <a:sym typeface="Avenir"/>
              </a:rPr>
              <a:t>: µ</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 µ</a:t>
            </a:r>
            <a:r>
              <a:rPr lang="en-GB" sz="1600" baseline="-25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against   H</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 µ</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&gt; µ</a:t>
            </a:r>
            <a:r>
              <a:rPr lang="en-GB" sz="1600" baseline="-25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Or 		H</a:t>
            </a:r>
            <a:r>
              <a:rPr lang="en-GB" sz="1600" baseline="-25000">
                <a:solidFill>
                  <a:schemeClr val="dk1"/>
                </a:solidFill>
                <a:latin typeface="Avenir"/>
                <a:ea typeface="Avenir"/>
                <a:cs typeface="Avenir"/>
                <a:sym typeface="Avenir"/>
              </a:rPr>
              <a:t>0  </a:t>
            </a:r>
            <a:r>
              <a:rPr lang="en-GB" sz="1600">
                <a:solidFill>
                  <a:schemeClr val="dk1"/>
                </a:solidFill>
                <a:latin typeface="Avenir"/>
                <a:ea typeface="Avenir"/>
                <a:cs typeface="Avenir"/>
                <a:sym typeface="Avenir"/>
              </a:rPr>
              <a:t>: µ</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 µ</a:t>
            </a:r>
            <a:r>
              <a:rPr lang="en-GB" sz="1600" baseline="-25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against   H</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 µ</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&lt; µ</a:t>
            </a:r>
            <a:r>
              <a:rPr lang="en-GB" sz="1600" baseline="-25000">
                <a:solidFill>
                  <a:schemeClr val="dk1"/>
                </a:solidFill>
                <a:latin typeface="Avenir"/>
                <a:ea typeface="Avenir"/>
                <a:cs typeface="Avenir"/>
                <a:sym typeface="Avenir"/>
              </a:rPr>
              <a:t>2</a:t>
            </a:r>
            <a:endParaRPr sz="1600">
              <a:solidFill>
                <a:schemeClr val="dk1"/>
              </a:solidFill>
              <a:latin typeface="Avenir"/>
              <a:ea typeface="Avenir"/>
              <a:cs typeface="Avenir"/>
              <a:sym typeface="Avenir"/>
            </a:endParaRPr>
          </a:p>
          <a:p>
            <a:pPr marL="0" lvl="0" indent="0" algn="l" rtl="0">
              <a:spcBef>
                <a:spcPts val="0"/>
              </a:spcBef>
              <a:spcAft>
                <a:spcPts val="0"/>
              </a:spcAft>
              <a:buNone/>
            </a:pPr>
            <a:endParaRPr sz="1600">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this session… </a:t>
            </a:r>
            <a:endParaRPr/>
          </a:p>
        </p:txBody>
      </p:sp>
      <p:sp>
        <p:nvSpPr>
          <p:cNvPr id="101" name="Google Shape;101;p17"/>
          <p:cNvSpPr/>
          <p:nvPr/>
        </p:nvSpPr>
        <p:spPr>
          <a:xfrm>
            <a:off x="3542848" y="1621925"/>
            <a:ext cx="2058300" cy="10455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Avenir"/>
                <a:ea typeface="Avenir"/>
                <a:cs typeface="Avenir"/>
                <a:sym typeface="Avenir"/>
              </a:rPr>
              <a:t>Testing of </a:t>
            </a:r>
            <a:r>
              <a:rPr lang="en-GB" sz="1800">
                <a:solidFill>
                  <a:srgbClr val="FFFFFF"/>
                </a:solidFill>
                <a:latin typeface="Avenir"/>
                <a:ea typeface="Avenir"/>
                <a:cs typeface="Avenir"/>
                <a:sym typeface="Avenir"/>
              </a:rPr>
              <a:t>Hypothesis</a:t>
            </a:r>
            <a:endParaRPr sz="1800">
              <a:solidFill>
                <a:srgbClr val="FFFFFF"/>
              </a:solidFill>
              <a:latin typeface="Avenir"/>
              <a:ea typeface="Avenir"/>
              <a:cs typeface="Avenir"/>
              <a:sym typeface="Avenir"/>
            </a:endParaRPr>
          </a:p>
        </p:txBody>
      </p:sp>
      <p:sp>
        <p:nvSpPr>
          <p:cNvPr id="102" name="Google Shape;102;p17"/>
          <p:cNvSpPr/>
          <p:nvPr/>
        </p:nvSpPr>
        <p:spPr>
          <a:xfrm>
            <a:off x="987313" y="3583772"/>
            <a:ext cx="2058300" cy="10455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Avenir"/>
                <a:ea typeface="Avenir"/>
                <a:cs typeface="Avenir"/>
                <a:sym typeface="Avenir"/>
              </a:rPr>
              <a:t>Large Sample tests</a:t>
            </a:r>
            <a:endParaRPr sz="1600" baseline="-25000">
              <a:solidFill>
                <a:srgbClr val="FFFFFF"/>
              </a:solidFill>
              <a:latin typeface="Avenir"/>
              <a:ea typeface="Avenir"/>
              <a:cs typeface="Avenir"/>
              <a:sym typeface="Avenir"/>
            </a:endParaRPr>
          </a:p>
        </p:txBody>
      </p:sp>
      <p:sp>
        <p:nvSpPr>
          <p:cNvPr id="103" name="Google Shape;103;p17"/>
          <p:cNvSpPr/>
          <p:nvPr/>
        </p:nvSpPr>
        <p:spPr>
          <a:xfrm>
            <a:off x="6098383" y="3583772"/>
            <a:ext cx="2058300" cy="10455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600">
                <a:solidFill>
                  <a:schemeClr val="lt1"/>
                </a:solidFill>
                <a:latin typeface="Avenir"/>
                <a:ea typeface="Avenir"/>
                <a:cs typeface="Avenir"/>
                <a:sym typeface="Avenir"/>
              </a:rPr>
              <a:t>Tests for proportion</a:t>
            </a:r>
            <a:endParaRPr sz="1600">
              <a:solidFill>
                <a:srgbClr val="FFFFFF"/>
              </a:solidFill>
              <a:latin typeface="Avenir"/>
              <a:ea typeface="Avenir"/>
              <a:cs typeface="Avenir"/>
              <a:sym typeface="Avenir"/>
            </a:endParaRPr>
          </a:p>
        </p:txBody>
      </p:sp>
      <p:sp>
        <p:nvSpPr>
          <p:cNvPr id="104" name="Google Shape;104;p17"/>
          <p:cNvSpPr/>
          <p:nvPr/>
        </p:nvSpPr>
        <p:spPr>
          <a:xfrm>
            <a:off x="3542848" y="3583772"/>
            <a:ext cx="2058300" cy="10455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600">
                <a:solidFill>
                  <a:schemeClr val="lt1"/>
                </a:solidFill>
                <a:latin typeface="Avenir"/>
                <a:ea typeface="Avenir"/>
                <a:cs typeface="Avenir"/>
                <a:sym typeface="Avenir"/>
              </a:rPr>
              <a:t>Small Sample Tests</a:t>
            </a:r>
            <a:endParaRPr sz="1600">
              <a:solidFill>
                <a:srgbClr val="FFFFFF"/>
              </a:solidFill>
              <a:latin typeface="Avenir"/>
              <a:ea typeface="Avenir"/>
              <a:cs typeface="Avenir"/>
              <a:sym typeface="Avenir"/>
            </a:endParaRPr>
          </a:p>
        </p:txBody>
      </p:sp>
      <p:cxnSp>
        <p:nvCxnSpPr>
          <p:cNvPr id="105" name="Google Shape;105;p17"/>
          <p:cNvCxnSpPr>
            <a:stCxn id="101" idx="2"/>
            <a:endCxn id="104" idx="0"/>
          </p:cNvCxnSpPr>
          <p:nvPr/>
        </p:nvCxnSpPr>
        <p:spPr>
          <a:xfrm rot="-5400000" flipH="1">
            <a:off x="4114198" y="3125225"/>
            <a:ext cx="916200" cy="6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106" name="Google Shape;106;p17"/>
          <p:cNvCxnSpPr>
            <a:stCxn id="101" idx="2"/>
            <a:endCxn id="103" idx="0"/>
          </p:cNvCxnSpPr>
          <p:nvPr/>
        </p:nvCxnSpPr>
        <p:spPr>
          <a:xfrm rot="-5400000" flipH="1">
            <a:off x="5391598" y="1847825"/>
            <a:ext cx="916200" cy="25554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107" name="Google Shape;107;p17"/>
          <p:cNvCxnSpPr>
            <a:stCxn id="101" idx="2"/>
            <a:endCxn id="102" idx="0"/>
          </p:cNvCxnSpPr>
          <p:nvPr/>
        </p:nvCxnSpPr>
        <p:spPr>
          <a:xfrm rot="5400000">
            <a:off x="2836198" y="1847825"/>
            <a:ext cx="916200" cy="2555400"/>
          </a:xfrm>
          <a:prstGeom prst="bentConnector3">
            <a:avLst>
              <a:gd name="adj1" fmla="val 50008"/>
            </a:avLst>
          </a:prstGeom>
          <a:noFill/>
          <a:ln w="9525" cap="flat" cmpd="sng">
            <a:solidFill>
              <a:srgbClr val="3C78D8"/>
            </a:solidFill>
            <a:prstDash val="solid"/>
            <a:round/>
            <a:headEnd type="none" w="med" len="med"/>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2"/>
          <p:cNvSpPr txBox="1">
            <a:spLocks noGrp="1"/>
          </p:cNvSpPr>
          <p:nvPr>
            <p:ph type="body" idx="2"/>
          </p:nvPr>
        </p:nvSpPr>
        <p:spPr>
          <a:xfrm>
            <a:off x="422025" y="1571688"/>
            <a:ext cx="8267100" cy="486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test statistic is </a:t>
            </a:r>
            <a:r>
              <a:rPr lang="en-GB">
                <a:solidFill>
                  <a:schemeClr val="dk1"/>
                </a:solidFill>
              </a:rPr>
              <a:t>Z </a:t>
            </a:r>
            <a:r>
              <a:rPr lang="en-GB"/>
              <a:t>given by</a:t>
            </a:r>
            <a:endParaRPr>
              <a:solidFill>
                <a:schemeClr val="dk1"/>
              </a:solidFill>
            </a:endParaRPr>
          </a:p>
        </p:txBody>
      </p:sp>
      <p:pic>
        <p:nvPicPr>
          <p:cNvPr id="473" name="Google Shape;473;p62" descr="Z = \frac{(\bar X - \bar Y)  - (\mu_1 - \mu_2)}{\sqrt{\frac{\sigma_1^2}{n_1} + \frac{\sigma_2^2}{n_2}}}" title="MathEquation,#000000"/>
          <p:cNvPicPr preferRelativeResize="0"/>
          <p:nvPr/>
        </p:nvPicPr>
        <p:blipFill>
          <a:blip r:embed="rId3">
            <a:alphaModFix/>
          </a:blip>
          <a:stretch>
            <a:fillRect/>
          </a:stretch>
        </p:blipFill>
        <p:spPr>
          <a:xfrm>
            <a:off x="2062263" y="2521750"/>
            <a:ext cx="1459120" cy="572700"/>
          </a:xfrm>
          <a:prstGeom prst="rect">
            <a:avLst/>
          </a:prstGeom>
          <a:noFill/>
          <a:ln>
            <a:noFill/>
          </a:ln>
        </p:spPr>
      </p:pic>
      <p:sp>
        <p:nvSpPr>
          <p:cNvPr id="474" name="Google Shape;474;p62"/>
          <p:cNvSpPr txBox="1"/>
          <p:nvPr/>
        </p:nvSpPr>
        <p:spPr>
          <a:xfrm>
            <a:off x="1909225" y="2017550"/>
            <a:ext cx="1765200" cy="43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25AAE2"/>
                </a:solidFill>
                <a:latin typeface="Avenir"/>
                <a:ea typeface="Avenir"/>
                <a:cs typeface="Avenir"/>
                <a:sym typeface="Avenir"/>
              </a:rPr>
              <a:t>σ</a:t>
            </a:r>
            <a:r>
              <a:rPr lang="en-GB" sz="1300" baseline="-25000">
                <a:solidFill>
                  <a:srgbClr val="25AAE2"/>
                </a:solidFill>
                <a:latin typeface="Avenir"/>
                <a:ea typeface="Avenir"/>
                <a:cs typeface="Avenir"/>
                <a:sym typeface="Avenir"/>
              </a:rPr>
              <a:t>1</a:t>
            </a:r>
            <a:r>
              <a:rPr lang="en-GB" sz="1300" baseline="30000">
                <a:solidFill>
                  <a:srgbClr val="25AAE2"/>
                </a:solidFill>
                <a:latin typeface="Avenir"/>
                <a:ea typeface="Avenir"/>
                <a:cs typeface="Avenir"/>
                <a:sym typeface="Avenir"/>
              </a:rPr>
              <a:t>2</a:t>
            </a:r>
            <a:r>
              <a:rPr lang="en-GB" sz="1300">
                <a:solidFill>
                  <a:srgbClr val="25AAE2"/>
                </a:solidFill>
                <a:latin typeface="Avenir"/>
                <a:ea typeface="Avenir"/>
                <a:cs typeface="Avenir"/>
                <a:sym typeface="Avenir"/>
              </a:rPr>
              <a:t> and σ</a:t>
            </a:r>
            <a:r>
              <a:rPr lang="en-GB" sz="1300" baseline="-25000">
                <a:solidFill>
                  <a:srgbClr val="25AAE2"/>
                </a:solidFill>
                <a:latin typeface="Avenir"/>
                <a:ea typeface="Avenir"/>
                <a:cs typeface="Avenir"/>
                <a:sym typeface="Avenir"/>
              </a:rPr>
              <a:t>2</a:t>
            </a:r>
            <a:r>
              <a:rPr lang="en-GB" sz="1300" baseline="30000">
                <a:solidFill>
                  <a:srgbClr val="25AAE2"/>
                </a:solidFill>
                <a:latin typeface="Avenir"/>
                <a:ea typeface="Avenir"/>
                <a:cs typeface="Avenir"/>
                <a:sym typeface="Avenir"/>
              </a:rPr>
              <a:t>2</a:t>
            </a:r>
            <a:r>
              <a:rPr lang="en-GB" sz="1300">
                <a:solidFill>
                  <a:srgbClr val="25AAE2"/>
                </a:solidFill>
                <a:latin typeface="Avenir"/>
                <a:ea typeface="Avenir"/>
                <a:cs typeface="Avenir"/>
                <a:sym typeface="Avenir"/>
              </a:rPr>
              <a:t> are known</a:t>
            </a:r>
            <a:endParaRPr sz="1300">
              <a:solidFill>
                <a:srgbClr val="25AAE2"/>
              </a:solidFill>
              <a:latin typeface="Avenir"/>
              <a:ea typeface="Avenir"/>
              <a:cs typeface="Avenir"/>
              <a:sym typeface="Avenir"/>
            </a:endParaRPr>
          </a:p>
        </p:txBody>
      </p:sp>
      <p:sp>
        <p:nvSpPr>
          <p:cNvPr id="475" name="Google Shape;475;p6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 - test statistic</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3"/>
          <p:cNvSpPr txBox="1">
            <a:spLocks noGrp="1"/>
          </p:cNvSpPr>
          <p:nvPr>
            <p:ph type="body" idx="2"/>
          </p:nvPr>
        </p:nvSpPr>
        <p:spPr>
          <a:xfrm>
            <a:off x="422025" y="1571688"/>
            <a:ext cx="8267100" cy="486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test statistic is </a:t>
            </a:r>
            <a:r>
              <a:rPr lang="en-GB">
                <a:solidFill>
                  <a:schemeClr val="dk1"/>
                </a:solidFill>
              </a:rPr>
              <a:t>Z </a:t>
            </a:r>
            <a:r>
              <a:rPr lang="en-GB"/>
              <a:t>given by</a:t>
            </a:r>
            <a:endParaRPr>
              <a:solidFill>
                <a:schemeClr val="dk1"/>
              </a:solidFill>
            </a:endParaRPr>
          </a:p>
        </p:txBody>
      </p:sp>
      <p:sp>
        <p:nvSpPr>
          <p:cNvPr id="481" name="Google Shape;481;p63"/>
          <p:cNvSpPr txBox="1">
            <a:spLocks noGrp="1"/>
          </p:cNvSpPr>
          <p:nvPr>
            <p:ph type="subTitle" idx="1"/>
          </p:nvPr>
        </p:nvSpPr>
        <p:spPr>
          <a:xfrm>
            <a:off x="422025" y="3437425"/>
            <a:ext cx="8267100" cy="154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a:solidFill>
                  <a:schemeClr val="dk1"/>
                </a:solidFill>
              </a:rPr>
              <a:t>Where s</a:t>
            </a:r>
            <a:r>
              <a:rPr lang="en-GB" sz="1600" baseline="30000">
                <a:solidFill>
                  <a:schemeClr val="dk1"/>
                </a:solidFill>
              </a:rPr>
              <a:t>2</a:t>
            </a:r>
            <a:r>
              <a:rPr lang="en-GB" sz="1600">
                <a:solidFill>
                  <a:schemeClr val="dk1"/>
                </a:solidFill>
              </a:rPr>
              <a:t> is the pooled sample variance given by </a:t>
            </a:r>
            <a:endParaRPr sz="1600">
              <a:solidFill>
                <a:schemeClr val="dk1"/>
              </a:solidFill>
            </a:endParaRPr>
          </a:p>
          <a:p>
            <a:pPr marL="457200" lvl="0" indent="-330200" algn="l" rtl="0">
              <a:lnSpc>
                <a:spcPct val="100000"/>
              </a:lnSpc>
              <a:spcBef>
                <a:spcPts val="2000"/>
              </a:spcBef>
              <a:spcAft>
                <a:spcPts val="2000"/>
              </a:spcAft>
              <a:buClr>
                <a:schemeClr val="dk1"/>
              </a:buClr>
              <a:buSzPts val="1600"/>
              <a:buChar char="●"/>
            </a:pPr>
            <a:r>
              <a:rPr lang="en-GB" sz="1600">
                <a:solidFill>
                  <a:schemeClr val="dk1"/>
                </a:solidFill>
              </a:rPr>
              <a:t>If σ</a:t>
            </a:r>
            <a:r>
              <a:rPr lang="en-GB" sz="1600" baseline="-25000">
                <a:solidFill>
                  <a:schemeClr val="dk1"/>
                </a:solidFill>
              </a:rPr>
              <a:t>1</a:t>
            </a:r>
            <a:r>
              <a:rPr lang="en-GB" sz="1600" baseline="30000">
                <a:solidFill>
                  <a:schemeClr val="dk1"/>
                </a:solidFill>
              </a:rPr>
              <a:t>2</a:t>
            </a:r>
            <a:r>
              <a:rPr lang="en-GB" sz="1600">
                <a:solidFill>
                  <a:schemeClr val="dk1"/>
                </a:solidFill>
              </a:rPr>
              <a:t> and σ</a:t>
            </a:r>
            <a:r>
              <a:rPr lang="en-GB" sz="1600" baseline="-25000">
                <a:solidFill>
                  <a:schemeClr val="dk1"/>
                </a:solidFill>
              </a:rPr>
              <a:t>2</a:t>
            </a:r>
            <a:r>
              <a:rPr lang="en-GB" sz="1600" baseline="30000">
                <a:solidFill>
                  <a:schemeClr val="dk1"/>
                </a:solidFill>
              </a:rPr>
              <a:t>2</a:t>
            </a:r>
            <a:r>
              <a:rPr lang="en-GB" sz="1600">
                <a:solidFill>
                  <a:schemeClr val="dk1"/>
                </a:solidFill>
              </a:rPr>
              <a:t> are not known then they are replaced the sample estimates s</a:t>
            </a:r>
            <a:r>
              <a:rPr lang="en-GB" sz="1600" baseline="-25000">
                <a:solidFill>
                  <a:schemeClr val="dk1"/>
                </a:solidFill>
              </a:rPr>
              <a:t>1</a:t>
            </a:r>
            <a:r>
              <a:rPr lang="en-GB" sz="1600" baseline="30000">
                <a:solidFill>
                  <a:schemeClr val="dk1"/>
                </a:solidFill>
              </a:rPr>
              <a:t>2</a:t>
            </a:r>
            <a:r>
              <a:rPr lang="en-GB" sz="1600">
                <a:solidFill>
                  <a:schemeClr val="dk1"/>
                </a:solidFill>
              </a:rPr>
              <a:t> and s</a:t>
            </a:r>
            <a:r>
              <a:rPr lang="en-GB" sz="1600" baseline="-25000">
                <a:solidFill>
                  <a:schemeClr val="dk1"/>
                </a:solidFill>
              </a:rPr>
              <a:t>2</a:t>
            </a:r>
            <a:r>
              <a:rPr lang="en-GB" sz="1600" baseline="30000">
                <a:solidFill>
                  <a:schemeClr val="dk1"/>
                </a:solidFill>
              </a:rPr>
              <a:t>2</a:t>
            </a:r>
            <a:r>
              <a:rPr lang="en-GB" sz="1600">
                <a:solidFill>
                  <a:schemeClr val="dk1"/>
                </a:solidFill>
              </a:rPr>
              <a:t> respectively</a:t>
            </a:r>
            <a:endParaRPr sz="1600">
              <a:solidFill>
                <a:schemeClr val="dk1"/>
              </a:solidFill>
            </a:endParaRPr>
          </a:p>
        </p:txBody>
      </p:sp>
      <p:pic>
        <p:nvPicPr>
          <p:cNvPr id="482" name="Google Shape;482;p63" descr="Z = \frac{(\bar X - \bar Y)  - (\mu_1 - \mu_2)}{\sqrt{\frac{\sigma_1^2}{n_1} + \frac{\sigma_2^2}{n_2}}}" title="MathEquation,#000000"/>
          <p:cNvPicPr preferRelativeResize="0"/>
          <p:nvPr/>
        </p:nvPicPr>
        <p:blipFill>
          <a:blip r:embed="rId3">
            <a:alphaModFix/>
          </a:blip>
          <a:stretch>
            <a:fillRect/>
          </a:stretch>
        </p:blipFill>
        <p:spPr>
          <a:xfrm>
            <a:off x="2062263" y="2521750"/>
            <a:ext cx="1459120" cy="572700"/>
          </a:xfrm>
          <a:prstGeom prst="rect">
            <a:avLst/>
          </a:prstGeom>
          <a:noFill/>
          <a:ln>
            <a:noFill/>
          </a:ln>
        </p:spPr>
      </p:pic>
      <p:sp>
        <p:nvSpPr>
          <p:cNvPr id="483" name="Google Shape;483;p63"/>
          <p:cNvSpPr txBox="1"/>
          <p:nvPr/>
        </p:nvSpPr>
        <p:spPr>
          <a:xfrm>
            <a:off x="1909225" y="2017550"/>
            <a:ext cx="1765200" cy="43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25AAE2"/>
                </a:solidFill>
                <a:latin typeface="Avenir"/>
                <a:ea typeface="Avenir"/>
                <a:cs typeface="Avenir"/>
                <a:sym typeface="Avenir"/>
              </a:rPr>
              <a:t>σ</a:t>
            </a:r>
            <a:r>
              <a:rPr lang="en-GB" sz="1300" baseline="-25000">
                <a:solidFill>
                  <a:srgbClr val="25AAE2"/>
                </a:solidFill>
                <a:latin typeface="Avenir"/>
                <a:ea typeface="Avenir"/>
                <a:cs typeface="Avenir"/>
                <a:sym typeface="Avenir"/>
              </a:rPr>
              <a:t>1</a:t>
            </a:r>
            <a:r>
              <a:rPr lang="en-GB" sz="1300" baseline="30000">
                <a:solidFill>
                  <a:srgbClr val="25AAE2"/>
                </a:solidFill>
                <a:latin typeface="Avenir"/>
                <a:ea typeface="Avenir"/>
                <a:cs typeface="Avenir"/>
                <a:sym typeface="Avenir"/>
              </a:rPr>
              <a:t>2</a:t>
            </a:r>
            <a:r>
              <a:rPr lang="en-GB" sz="1300">
                <a:solidFill>
                  <a:srgbClr val="25AAE2"/>
                </a:solidFill>
                <a:latin typeface="Avenir"/>
                <a:ea typeface="Avenir"/>
                <a:cs typeface="Avenir"/>
                <a:sym typeface="Avenir"/>
              </a:rPr>
              <a:t> and σ</a:t>
            </a:r>
            <a:r>
              <a:rPr lang="en-GB" sz="1300" baseline="-25000">
                <a:solidFill>
                  <a:srgbClr val="25AAE2"/>
                </a:solidFill>
                <a:latin typeface="Avenir"/>
                <a:ea typeface="Avenir"/>
                <a:cs typeface="Avenir"/>
                <a:sym typeface="Avenir"/>
              </a:rPr>
              <a:t>2</a:t>
            </a:r>
            <a:r>
              <a:rPr lang="en-GB" sz="1300" baseline="30000">
                <a:solidFill>
                  <a:srgbClr val="25AAE2"/>
                </a:solidFill>
                <a:latin typeface="Avenir"/>
                <a:ea typeface="Avenir"/>
                <a:cs typeface="Avenir"/>
                <a:sym typeface="Avenir"/>
              </a:rPr>
              <a:t>2</a:t>
            </a:r>
            <a:r>
              <a:rPr lang="en-GB" sz="1300">
                <a:solidFill>
                  <a:srgbClr val="25AAE2"/>
                </a:solidFill>
                <a:latin typeface="Avenir"/>
                <a:ea typeface="Avenir"/>
                <a:cs typeface="Avenir"/>
                <a:sym typeface="Avenir"/>
              </a:rPr>
              <a:t> are known</a:t>
            </a:r>
            <a:endParaRPr sz="1300">
              <a:solidFill>
                <a:srgbClr val="25AAE2"/>
              </a:solidFill>
              <a:latin typeface="Avenir"/>
              <a:ea typeface="Avenir"/>
              <a:cs typeface="Avenir"/>
              <a:sym typeface="Avenir"/>
            </a:endParaRPr>
          </a:p>
        </p:txBody>
      </p:sp>
      <p:sp>
        <p:nvSpPr>
          <p:cNvPr id="484" name="Google Shape;484;p6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 - test statistic</a:t>
            </a:r>
            <a:endParaRPr/>
          </a:p>
        </p:txBody>
      </p:sp>
      <p:sp>
        <p:nvSpPr>
          <p:cNvPr id="485" name="Google Shape;485;p63"/>
          <p:cNvSpPr txBox="1"/>
          <p:nvPr/>
        </p:nvSpPr>
        <p:spPr>
          <a:xfrm>
            <a:off x="5691750" y="2017550"/>
            <a:ext cx="1961400" cy="43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25AAE2"/>
                </a:solidFill>
                <a:latin typeface="Avenir"/>
                <a:ea typeface="Avenir"/>
                <a:cs typeface="Avenir"/>
                <a:sym typeface="Avenir"/>
              </a:rPr>
              <a:t>σ</a:t>
            </a:r>
            <a:r>
              <a:rPr lang="en-GB" sz="1300" baseline="-25000">
                <a:solidFill>
                  <a:srgbClr val="25AAE2"/>
                </a:solidFill>
                <a:latin typeface="Avenir"/>
                <a:ea typeface="Avenir"/>
                <a:cs typeface="Avenir"/>
                <a:sym typeface="Avenir"/>
              </a:rPr>
              <a:t>1</a:t>
            </a:r>
            <a:r>
              <a:rPr lang="en-GB" sz="1300" baseline="30000">
                <a:solidFill>
                  <a:srgbClr val="25AAE2"/>
                </a:solidFill>
                <a:latin typeface="Avenir"/>
                <a:ea typeface="Avenir"/>
                <a:cs typeface="Avenir"/>
                <a:sym typeface="Avenir"/>
              </a:rPr>
              <a:t>2</a:t>
            </a:r>
            <a:r>
              <a:rPr lang="en-GB" sz="1300">
                <a:solidFill>
                  <a:srgbClr val="25AAE2"/>
                </a:solidFill>
                <a:latin typeface="Avenir"/>
                <a:ea typeface="Avenir"/>
                <a:cs typeface="Avenir"/>
                <a:sym typeface="Avenir"/>
              </a:rPr>
              <a:t> and σ</a:t>
            </a:r>
            <a:r>
              <a:rPr lang="en-GB" sz="1300" baseline="-25000">
                <a:solidFill>
                  <a:srgbClr val="25AAE2"/>
                </a:solidFill>
                <a:latin typeface="Avenir"/>
                <a:ea typeface="Avenir"/>
                <a:cs typeface="Avenir"/>
                <a:sym typeface="Avenir"/>
              </a:rPr>
              <a:t>2</a:t>
            </a:r>
            <a:r>
              <a:rPr lang="en-GB" sz="1300" baseline="30000">
                <a:solidFill>
                  <a:srgbClr val="25AAE2"/>
                </a:solidFill>
                <a:latin typeface="Avenir"/>
                <a:ea typeface="Avenir"/>
                <a:cs typeface="Avenir"/>
                <a:sym typeface="Avenir"/>
              </a:rPr>
              <a:t>2</a:t>
            </a:r>
            <a:r>
              <a:rPr lang="en-GB" sz="1300">
                <a:solidFill>
                  <a:srgbClr val="25AAE2"/>
                </a:solidFill>
                <a:latin typeface="Avenir"/>
                <a:ea typeface="Avenir"/>
                <a:cs typeface="Avenir"/>
                <a:sym typeface="Avenir"/>
              </a:rPr>
              <a:t> are unknown</a:t>
            </a:r>
            <a:endParaRPr sz="1300">
              <a:solidFill>
                <a:srgbClr val="25AAE2"/>
              </a:solidFill>
              <a:latin typeface="Avenir"/>
              <a:ea typeface="Avenir"/>
              <a:cs typeface="Avenir"/>
              <a:sym typeface="Avenir"/>
            </a:endParaRPr>
          </a:p>
        </p:txBody>
      </p:sp>
      <p:pic>
        <p:nvPicPr>
          <p:cNvPr id="486" name="Google Shape;486;p63" descr="t = \frac{(\bar X - \bar Y)  - (\mu_1 - \mu_2)}{s \sqrt{\frac{1}{n_1} + \frac{1}{n_2}}} \sim t_{(n_1+n_2-2)}" title="MathEquation,#000000"/>
          <p:cNvPicPr preferRelativeResize="0"/>
          <p:nvPr/>
        </p:nvPicPr>
        <p:blipFill rotWithShape="1">
          <a:blip r:embed="rId4">
            <a:alphaModFix/>
          </a:blip>
          <a:srcRect r="41086"/>
          <a:stretch/>
        </p:blipFill>
        <p:spPr>
          <a:xfrm>
            <a:off x="5964700" y="2603000"/>
            <a:ext cx="1622576" cy="571500"/>
          </a:xfrm>
          <a:prstGeom prst="rect">
            <a:avLst/>
          </a:prstGeom>
          <a:noFill/>
          <a:ln>
            <a:noFill/>
          </a:ln>
        </p:spPr>
      </p:pic>
      <p:pic>
        <p:nvPicPr>
          <p:cNvPr id="487" name="Google Shape;487;p63" descr="s^2 = \frac{(n_1 -1) s_1^2 + (n_2 -1) s_2^2}{n_1 +n_2 -2}" title="MathEquation,#000000"/>
          <p:cNvPicPr preferRelativeResize="0"/>
          <p:nvPr/>
        </p:nvPicPr>
        <p:blipFill>
          <a:blip r:embed="rId5">
            <a:alphaModFix/>
          </a:blip>
          <a:stretch>
            <a:fillRect/>
          </a:stretch>
        </p:blipFill>
        <p:spPr>
          <a:xfrm>
            <a:off x="4976200" y="3453875"/>
            <a:ext cx="1765200" cy="3817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4"/>
          <p:cNvSpPr txBox="1">
            <a:spLocks noGrp="1"/>
          </p:cNvSpPr>
          <p:nvPr>
            <p:ph type="body" idx="2"/>
          </p:nvPr>
        </p:nvSpPr>
        <p:spPr>
          <a:xfrm>
            <a:off x="422025" y="1571763"/>
            <a:ext cx="8267100" cy="2952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a:solidFill>
                  <a:schemeClr val="dk1"/>
                </a:solidFill>
              </a:rPr>
              <a:t>If σ</a:t>
            </a:r>
            <a:r>
              <a:rPr lang="en-GB" baseline="-25000">
                <a:solidFill>
                  <a:schemeClr val="dk1"/>
                </a:solidFill>
              </a:rPr>
              <a:t>1</a:t>
            </a:r>
            <a:r>
              <a:rPr lang="en-GB" baseline="30000">
                <a:solidFill>
                  <a:schemeClr val="dk1"/>
                </a:solidFill>
              </a:rPr>
              <a:t>2</a:t>
            </a:r>
            <a:r>
              <a:rPr lang="en-GB">
                <a:solidFill>
                  <a:schemeClr val="dk1"/>
                </a:solidFill>
              </a:rPr>
              <a:t> and σ</a:t>
            </a:r>
            <a:r>
              <a:rPr lang="en-GB" baseline="-25000">
                <a:solidFill>
                  <a:schemeClr val="dk1"/>
                </a:solidFill>
              </a:rPr>
              <a:t>2</a:t>
            </a:r>
            <a:r>
              <a:rPr lang="en-GB" baseline="30000">
                <a:solidFill>
                  <a:schemeClr val="dk1"/>
                </a:solidFill>
              </a:rPr>
              <a:t>2</a:t>
            </a:r>
            <a:r>
              <a:rPr lang="en-GB">
                <a:solidFill>
                  <a:schemeClr val="dk1"/>
                </a:solidFill>
              </a:rPr>
              <a:t> are not known then they are replaced the sample estimates s</a:t>
            </a:r>
            <a:r>
              <a:rPr lang="en-GB" baseline="-25000">
                <a:solidFill>
                  <a:schemeClr val="dk1"/>
                </a:solidFill>
              </a:rPr>
              <a:t>1</a:t>
            </a:r>
            <a:r>
              <a:rPr lang="en-GB" baseline="30000">
                <a:solidFill>
                  <a:schemeClr val="dk1"/>
                </a:solidFill>
              </a:rPr>
              <a:t>2</a:t>
            </a:r>
            <a:r>
              <a:rPr lang="en-GB">
                <a:solidFill>
                  <a:schemeClr val="dk1"/>
                </a:solidFill>
              </a:rPr>
              <a:t> and s</a:t>
            </a:r>
            <a:r>
              <a:rPr lang="en-GB" baseline="-25000">
                <a:solidFill>
                  <a:schemeClr val="dk1"/>
                </a:solidFill>
              </a:rPr>
              <a:t>2</a:t>
            </a:r>
            <a:r>
              <a:rPr lang="en-GB" baseline="30000">
                <a:solidFill>
                  <a:schemeClr val="dk1"/>
                </a:solidFill>
              </a:rPr>
              <a:t>2</a:t>
            </a:r>
            <a:r>
              <a:rPr lang="en-GB">
                <a:solidFill>
                  <a:schemeClr val="dk1"/>
                </a:solidFill>
              </a:rPr>
              <a:t> respectively</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The pooled sample variance (s</a:t>
            </a:r>
            <a:r>
              <a:rPr lang="en-GB" baseline="30000">
                <a:solidFill>
                  <a:schemeClr val="dk1"/>
                </a:solidFill>
              </a:rPr>
              <a:t>2</a:t>
            </a:r>
            <a:r>
              <a:rPr lang="en-GB">
                <a:solidFill>
                  <a:schemeClr val="dk1"/>
                </a:solidFill>
              </a:rPr>
              <a:t>) is used </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Under H</a:t>
            </a:r>
            <a:r>
              <a:rPr lang="en-GB" baseline="-25000">
                <a:solidFill>
                  <a:schemeClr val="dk1"/>
                </a:solidFill>
              </a:rPr>
              <a:t>0</a:t>
            </a:r>
            <a:r>
              <a:rPr lang="en-GB">
                <a:solidFill>
                  <a:schemeClr val="dk1"/>
                </a:solidFill>
              </a:rPr>
              <a:t>, the test statistic follows t distribution with n</a:t>
            </a:r>
            <a:r>
              <a:rPr lang="en-GB" baseline="-25000">
                <a:solidFill>
                  <a:schemeClr val="dk1"/>
                </a:solidFill>
              </a:rPr>
              <a:t>1</a:t>
            </a:r>
            <a:r>
              <a:rPr lang="en-GB">
                <a:solidFill>
                  <a:schemeClr val="dk1"/>
                </a:solidFill>
              </a:rPr>
              <a:t> + n</a:t>
            </a:r>
            <a:r>
              <a:rPr lang="en-GB" baseline="-25000">
                <a:solidFill>
                  <a:schemeClr val="dk1"/>
                </a:solidFill>
              </a:rPr>
              <a:t>2</a:t>
            </a:r>
            <a:r>
              <a:rPr lang="en-GB">
                <a:solidFill>
                  <a:schemeClr val="dk1"/>
                </a:solidFill>
              </a:rPr>
              <a:t> - 2 df</a:t>
            </a:r>
            <a:endParaRPr>
              <a:solidFill>
                <a:schemeClr val="dk1"/>
              </a:solidFill>
            </a:endParaRPr>
          </a:p>
          <a:p>
            <a:pPr marL="457200" lvl="0" indent="-330200" algn="l" rtl="0">
              <a:lnSpc>
                <a:spcPct val="100000"/>
              </a:lnSpc>
              <a:spcBef>
                <a:spcPts val="2000"/>
              </a:spcBef>
              <a:spcAft>
                <a:spcPts val="2000"/>
              </a:spcAft>
              <a:buClr>
                <a:schemeClr val="dk1"/>
              </a:buClr>
              <a:buSzPts val="1600"/>
              <a:buChar char="●"/>
            </a:pPr>
            <a:r>
              <a:rPr lang="en-GB">
                <a:solidFill>
                  <a:schemeClr val="dk1"/>
                </a:solidFill>
              </a:rPr>
              <a:t>Failing to reject H</a:t>
            </a:r>
            <a:r>
              <a:rPr lang="en-GB" baseline="-25000">
                <a:solidFill>
                  <a:schemeClr val="dk1"/>
                </a:solidFill>
              </a:rPr>
              <a:t>0</a:t>
            </a:r>
            <a:r>
              <a:rPr lang="en-GB">
                <a:solidFill>
                  <a:schemeClr val="dk1"/>
                </a:solidFill>
              </a:rPr>
              <a:t> implies that the two population means are equal (i.e µ</a:t>
            </a:r>
            <a:r>
              <a:rPr lang="en-GB" baseline="-25000">
                <a:solidFill>
                  <a:schemeClr val="dk1"/>
                </a:solidFill>
              </a:rPr>
              <a:t>1</a:t>
            </a:r>
            <a:r>
              <a:rPr lang="en-GB">
                <a:solidFill>
                  <a:schemeClr val="dk1"/>
                </a:solidFill>
              </a:rPr>
              <a:t> = µ</a:t>
            </a:r>
            <a:r>
              <a:rPr lang="en-GB" baseline="-25000">
                <a:solidFill>
                  <a:schemeClr val="dk1"/>
                </a:solidFill>
              </a:rPr>
              <a:t>2</a:t>
            </a:r>
            <a:r>
              <a:rPr lang="en-GB">
                <a:solidFill>
                  <a:schemeClr val="dk1"/>
                </a:solidFill>
              </a:rPr>
              <a:t>)</a:t>
            </a:r>
            <a:endParaRPr/>
          </a:p>
        </p:txBody>
      </p:sp>
      <p:sp>
        <p:nvSpPr>
          <p:cNvPr id="493" name="Google Shape;493;p6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 - test statistic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5"/>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Two sample test for unpaired data </a:t>
            </a:r>
            <a:endParaRPr/>
          </a:p>
        </p:txBody>
      </p:sp>
      <p:sp>
        <p:nvSpPr>
          <p:cNvPr id="499" name="Google Shape;499;p65"/>
          <p:cNvSpPr txBox="1"/>
          <p:nvPr/>
        </p:nvSpPr>
        <p:spPr>
          <a:xfrm>
            <a:off x="422025" y="1571700"/>
            <a:ext cx="8399700" cy="19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latin typeface="Avenir"/>
                <a:ea typeface="Avenir"/>
                <a:cs typeface="Avenir"/>
                <a:sym typeface="Avenir"/>
              </a:rPr>
              <a:t>Question:</a:t>
            </a:r>
            <a:endParaRPr sz="1800">
              <a:solidFill>
                <a:srgbClr val="000000"/>
              </a:solidFill>
              <a:latin typeface="Avenir"/>
              <a:ea typeface="Avenir"/>
              <a:cs typeface="Avenir"/>
              <a:sym typeface="Avenir"/>
            </a:endParaRPr>
          </a:p>
          <a:p>
            <a:pPr marL="0" lvl="0" indent="0" algn="l" rtl="0">
              <a:spcBef>
                <a:spcPts val="2000"/>
              </a:spcBef>
              <a:spcAft>
                <a:spcPts val="2000"/>
              </a:spcAft>
              <a:buNone/>
            </a:pPr>
            <a:r>
              <a:rPr lang="en-GB" sz="1600">
                <a:latin typeface="Avenir"/>
                <a:ea typeface="Avenir"/>
                <a:cs typeface="Avenir"/>
                <a:sym typeface="Avenir"/>
              </a:rPr>
              <a:t>An experiment was conducted to compare the pain relieving hours of two new medicines. Two groups of 14 and 15 patients were selected and were given comparable doses. Group 1 was given medicine 1 and group 2 was given medicine 2. Following data is obtained from the two samples. Test whether the two populations give the same mean hours of relief.</a:t>
            </a:r>
            <a:r>
              <a:rPr lang="en-GB" sz="1600">
                <a:solidFill>
                  <a:srgbClr val="000000"/>
                </a:solidFill>
                <a:latin typeface="Avenir"/>
                <a:ea typeface="Avenir"/>
                <a:cs typeface="Avenir"/>
                <a:sym typeface="Avenir"/>
              </a:rPr>
              <a:t> Assume </a:t>
            </a:r>
            <a:r>
              <a:rPr lang="en-GB" sz="1600">
                <a:latin typeface="Avenir"/>
                <a:ea typeface="Avenir"/>
                <a:cs typeface="Avenir"/>
                <a:sym typeface="Avenir"/>
              </a:rPr>
              <a:t>the data comes from normal distribution has equal variance.  [Use </a:t>
            </a:r>
            <a:r>
              <a:rPr lang="en-GB" sz="1600">
                <a:solidFill>
                  <a:schemeClr val="dk1"/>
                </a:solidFill>
                <a:latin typeface="Avenir"/>
                <a:ea typeface="Avenir"/>
                <a:cs typeface="Avenir"/>
                <a:sym typeface="Avenir"/>
              </a:rPr>
              <a:t>α </a:t>
            </a:r>
            <a:r>
              <a:rPr lang="en-GB" sz="1600">
                <a:latin typeface="Avenir"/>
                <a:ea typeface="Avenir"/>
                <a:cs typeface="Avenir"/>
                <a:sym typeface="Avenir"/>
              </a:rPr>
              <a:t>= 0.01]</a:t>
            </a:r>
            <a:endParaRPr sz="1600">
              <a:solidFill>
                <a:srgbClr val="000000"/>
              </a:solidFill>
              <a:latin typeface="Avenir"/>
              <a:ea typeface="Avenir"/>
              <a:cs typeface="Avenir"/>
              <a:sym typeface="Avenir"/>
            </a:endParaRPr>
          </a:p>
        </p:txBody>
      </p:sp>
      <p:graphicFrame>
        <p:nvGraphicFramePr>
          <p:cNvPr id="500" name="Google Shape;500;p65"/>
          <p:cNvGraphicFramePr/>
          <p:nvPr/>
        </p:nvGraphicFramePr>
        <p:xfrm>
          <a:off x="2029275" y="3675700"/>
          <a:ext cx="4618000" cy="1188630"/>
        </p:xfrm>
        <a:graphic>
          <a:graphicData uri="http://schemas.openxmlformats.org/drawingml/2006/table">
            <a:tbl>
              <a:tblPr>
                <a:noFill/>
                <a:tableStyleId>{9195A173-0079-484B-9F22-560EEED06976}</a:tableStyleId>
              </a:tblPr>
              <a:tblGrid>
                <a:gridCol w="2157900">
                  <a:extLst>
                    <a:ext uri="{9D8B030D-6E8A-4147-A177-3AD203B41FA5}">
                      <a16:colId xmlns:a16="http://schemas.microsoft.com/office/drawing/2014/main" val="20000"/>
                    </a:ext>
                  </a:extLst>
                </a:gridCol>
                <a:gridCol w="1245850">
                  <a:extLst>
                    <a:ext uri="{9D8B030D-6E8A-4147-A177-3AD203B41FA5}">
                      <a16:colId xmlns:a16="http://schemas.microsoft.com/office/drawing/2014/main" val="20001"/>
                    </a:ext>
                  </a:extLst>
                </a:gridCol>
                <a:gridCol w="121425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Medicine 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Medicine 2</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GB">
                          <a:latin typeface="Avenir"/>
                          <a:ea typeface="Avenir"/>
                          <a:cs typeface="Avenir"/>
                          <a:sym typeface="Avenir"/>
                        </a:rPr>
                        <a:t>Mean of hours of relief</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6.4</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7.3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GB">
                          <a:latin typeface="Avenir"/>
                          <a:ea typeface="Avenir"/>
                          <a:cs typeface="Avenir"/>
                          <a:sym typeface="Avenir"/>
                        </a:rPr>
                        <a:t>S.D of</a:t>
                      </a:r>
                      <a:r>
                        <a:rPr lang="en-GB">
                          <a:solidFill>
                            <a:schemeClr val="dk1"/>
                          </a:solidFill>
                          <a:latin typeface="Avenir"/>
                          <a:ea typeface="Avenir"/>
                          <a:cs typeface="Avenir"/>
                          <a:sym typeface="Avenir"/>
                        </a:rPr>
                        <a:t> hours of relief</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1.4</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6"/>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Two sample test for unpaired data </a:t>
            </a:r>
            <a:endParaRPr/>
          </a:p>
        </p:txBody>
      </p:sp>
      <p:sp>
        <p:nvSpPr>
          <p:cNvPr id="506" name="Google Shape;506;p66"/>
          <p:cNvSpPr txBox="1"/>
          <p:nvPr/>
        </p:nvSpPr>
        <p:spPr>
          <a:xfrm>
            <a:off x="422025" y="1571700"/>
            <a:ext cx="8399700" cy="23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a:t>
            </a:r>
            <a:r>
              <a:rPr lang="en-GB" sz="1800">
                <a:solidFill>
                  <a:srgbClr val="000000"/>
                </a:solidFill>
                <a:latin typeface="Avenir"/>
                <a:ea typeface="Avenir"/>
                <a:cs typeface="Avenir"/>
                <a:sym typeface="Avenir"/>
              </a:rPr>
              <a:t>tion:</a:t>
            </a:r>
            <a:endParaRPr sz="1800">
              <a:solidFill>
                <a:srgbClr val="000000"/>
              </a:solidFill>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Let X: patients receiving medicine 1 </a:t>
            </a:r>
            <a:br>
              <a:rPr lang="en-GB" sz="1600">
                <a:latin typeface="Avenir"/>
                <a:ea typeface="Avenir"/>
                <a:cs typeface="Avenir"/>
                <a:sym typeface="Avenir"/>
              </a:rPr>
            </a:br>
            <a:r>
              <a:rPr lang="en-GB" sz="1600">
                <a:latin typeface="Avenir"/>
                <a:ea typeface="Avenir"/>
                <a:cs typeface="Avenir"/>
                <a:sym typeface="Avenir"/>
              </a:rPr>
              <a:t>      Y: patients receiving medicine 2</a:t>
            </a:r>
            <a:endParaRPr sz="1600">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To test H</a:t>
            </a:r>
            <a:r>
              <a:rPr lang="en-GB" sz="1600" baseline="-25000">
                <a:latin typeface="Avenir"/>
                <a:ea typeface="Avenir"/>
                <a:cs typeface="Avenir"/>
                <a:sym typeface="Avenir"/>
              </a:rPr>
              <a:t>0</a:t>
            </a:r>
            <a:r>
              <a:rPr lang="en-GB" sz="1600">
                <a:latin typeface="Avenir"/>
                <a:ea typeface="Avenir"/>
                <a:cs typeface="Avenir"/>
                <a:sym typeface="Avenir"/>
              </a:rPr>
              <a:t>: µ</a:t>
            </a:r>
            <a:r>
              <a:rPr lang="en-GB" sz="1600" baseline="-25000">
                <a:latin typeface="Avenir"/>
                <a:ea typeface="Avenir"/>
                <a:cs typeface="Avenir"/>
                <a:sym typeface="Avenir"/>
              </a:rPr>
              <a:t>1</a:t>
            </a:r>
            <a:r>
              <a:rPr lang="en-GB" sz="1600">
                <a:latin typeface="Avenir"/>
                <a:ea typeface="Avenir"/>
                <a:cs typeface="Avenir"/>
                <a:sym typeface="Avenir"/>
              </a:rPr>
              <a:t> = µ</a:t>
            </a:r>
            <a:r>
              <a:rPr lang="en-GB" sz="1600" baseline="-25000">
                <a:latin typeface="Avenir"/>
                <a:ea typeface="Avenir"/>
                <a:cs typeface="Avenir"/>
                <a:sym typeface="Avenir"/>
              </a:rPr>
              <a:t>2</a:t>
            </a:r>
            <a:r>
              <a:rPr lang="en-GB" sz="1600">
                <a:latin typeface="Avenir"/>
                <a:ea typeface="Avenir"/>
                <a:cs typeface="Avenir"/>
                <a:sym typeface="Avenir"/>
              </a:rPr>
              <a:t> 	against 	</a:t>
            </a:r>
            <a:r>
              <a:rPr lang="en-GB" sz="1600">
                <a:solidFill>
                  <a:schemeClr val="dk1"/>
                </a:solidFill>
                <a:latin typeface="Avenir"/>
                <a:ea typeface="Avenir"/>
                <a:cs typeface="Avenir"/>
                <a:sym typeface="Avenir"/>
              </a:rPr>
              <a:t>H</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µ</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 µ</a:t>
            </a:r>
            <a:r>
              <a:rPr lang="en-GB" sz="1600" baseline="-25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a:t>
            </a:r>
            <a:endParaRPr sz="1600">
              <a:solidFill>
                <a:schemeClr val="dk1"/>
              </a:solidFill>
              <a:latin typeface="Avenir"/>
              <a:ea typeface="Avenir"/>
              <a:cs typeface="Avenir"/>
              <a:sym typeface="Avenir"/>
            </a:endParaRPr>
          </a:p>
          <a:p>
            <a:pPr marL="0" lvl="0" indent="0" algn="l" rtl="0">
              <a:spcBef>
                <a:spcPts val="2000"/>
              </a:spcBef>
              <a:spcAft>
                <a:spcPts val="2000"/>
              </a:spcAft>
              <a:buNone/>
            </a:pPr>
            <a:r>
              <a:rPr lang="en-GB" sz="1600">
                <a:solidFill>
                  <a:schemeClr val="dk1"/>
                </a:solidFill>
                <a:latin typeface="Avenir"/>
                <a:ea typeface="Avenir"/>
                <a:cs typeface="Avenir"/>
                <a:sym typeface="Avenir"/>
              </a:rPr>
              <a:t>The pooled variance is </a:t>
            </a:r>
            <a:endParaRPr sz="1600">
              <a:solidFill>
                <a:schemeClr val="dk1"/>
              </a:solidFill>
              <a:latin typeface="Avenir"/>
              <a:ea typeface="Avenir"/>
              <a:cs typeface="Avenir"/>
              <a:sym typeface="Avenir"/>
            </a:endParaRPr>
          </a:p>
        </p:txBody>
      </p:sp>
      <p:pic>
        <p:nvPicPr>
          <p:cNvPr id="507" name="Google Shape;507;p66" descr="s^2 = \frac{(n_1 -1) s_1^2 + (n_2 -1) s_2^2}{n_1 +n_2 -2}= \frac{(13) 1.4^2 + (14) 1.5^2}{14+15 -2} = 2.11" title="MathEquation,#000000"/>
          <p:cNvPicPr preferRelativeResize="0"/>
          <p:nvPr/>
        </p:nvPicPr>
        <p:blipFill>
          <a:blip r:embed="rId3">
            <a:alphaModFix/>
          </a:blip>
          <a:stretch>
            <a:fillRect/>
          </a:stretch>
        </p:blipFill>
        <p:spPr>
          <a:xfrm>
            <a:off x="2169425" y="3936775"/>
            <a:ext cx="3966000" cy="396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7"/>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Two sample test for unpaired data </a:t>
            </a:r>
            <a:endParaRPr/>
          </a:p>
        </p:txBody>
      </p:sp>
      <p:sp>
        <p:nvSpPr>
          <p:cNvPr id="513" name="Google Shape;513;p67"/>
          <p:cNvSpPr txBox="1"/>
          <p:nvPr/>
        </p:nvSpPr>
        <p:spPr>
          <a:xfrm>
            <a:off x="422025" y="1571700"/>
            <a:ext cx="8399700" cy="34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a:t>
            </a:r>
            <a:r>
              <a:rPr lang="en-GB" sz="1800">
                <a:solidFill>
                  <a:srgbClr val="000000"/>
                </a:solidFill>
                <a:latin typeface="Avenir"/>
                <a:ea typeface="Avenir"/>
                <a:cs typeface="Avenir"/>
                <a:sym typeface="Avenir"/>
              </a:rPr>
              <a:t>tion:</a:t>
            </a:r>
            <a:endParaRPr sz="1800">
              <a:solidFill>
                <a:srgbClr val="000000"/>
              </a:solidFill>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The test statistic</a:t>
            </a:r>
            <a:r>
              <a:rPr lang="en-GB" sz="1600">
                <a:solidFill>
                  <a:schemeClr val="dk1"/>
                </a:solidFill>
                <a:latin typeface="Avenir"/>
                <a:ea typeface="Avenir"/>
                <a:cs typeface="Avenir"/>
                <a:sym typeface="Avenir"/>
              </a:rPr>
              <a:t> is </a:t>
            </a:r>
            <a:endParaRPr sz="1600">
              <a:solidFill>
                <a:schemeClr val="dk1"/>
              </a:solidFill>
              <a:latin typeface="Avenir"/>
              <a:ea typeface="Avenir"/>
              <a:cs typeface="Avenir"/>
              <a:sym typeface="Avenir"/>
            </a:endParaRPr>
          </a:p>
          <a:p>
            <a:pPr marL="0" lvl="0" indent="0" algn="l" rtl="0">
              <a:spcBef>
                <a:spcPts val="2000"/>
              </a:spcBef>
              <a:spcAft>
                <a:spcPts val="0"/>
              </a:spcAft>
              <a:buNone/>
            </a:pPr>
            <a:endParaRPr sz="1600">
              <a:solidFill>
                <a:schemeClr val="dk1"/>
              </a:solidFill>
              <a:latin typeface="Avenir"/>
              <a:ea typeface="Avenir"/>
              <a:cs typeface="Avenir"/>
              <a:sym typeface="Avenir"/>
            </a:endParaRPr>
          </a:p>
          <a:p>
            <a:pPr marL="0" lvl="0" indent="0" algn="l" rtl="0">
              <a:spcBef>
                <a:spcPts val="2000"/>
              </a:spcBef>
              <a:spcAft>
                <a:spcPts val="0"/>
              </a:spcAft>
              <a:buNone/>
            </a:pPr>
            <a:r>
              <a:rPr lang="en-GB" sz="1600">
                <a:solidFill>
                  <a:schemeClr val="dk1"/>
                </a:solidFill>
                <a:latin typeface="Avenir"/>
                <a:ea typeface="Avenir"/>
                <a:cs typeface="Avenir"/>
                <a:sym typeface="Avenir"/>
              </a:rPr>
              <a:t>Decision rule: Reject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if |t</a:t>
            </a:r>
            <a:r>
              <a:rPr lang="en-GB" sz="1600" baseline="-25000">
                <a:solidFill>
                  <a:schemeClr val="dk1"/>
                </a:solidFill>
                <a:latin typeface="Avenir"/>
                <a:ea typeface="Avenir"/>
                <a:cs typeface="Avenir"/>
                <a:sym typeface="Avenir"/>
              </a:rPr>
              <a:t>cal</a:t>
            </a:r>
            <a:r>
              <a:rPr lang="en-GB" sz="1600">
                <a:solidFill>
                  <a:schemeClr val="dk1"/>
                </a:solidFill>
                <a:latin typeface="Avenir"/>
                <a:ea typeface="Avenir"/>
                <a:cs typeface="Avenir"/>
                <a:sym typeface="Avenir"/>
              </a:rPr>
              <a:t>| ≥ t</a:t>
            </a:r>
            <a:r>
              <a:rPr lang="en-GB" sz="1600" baseline="-25000">
                <a:solidFill>
                  <a:schemeClr val="dk1"/>
                </a:solidFill>
                <a:latin typeface="Avenir"/>
                <a:ea typeface="Avenir"/>
                <a:cs typeface="Avenir"/>
                <a:sym typeface="Avenir"/>
              </a:rPr>
              <a:t>n1+n2-2, α/2</a:t>
            </a:r>
            <a:endParaRPr sz="1600" baseline="-25000">
              <a:solidFill>
                <a:schemeClr val="dk1"/>
              </a:solidFill>
              <a:latin typeface="Avenir"/>
              <a:ea typeface="Avenir"/>
              <a:cs typeface="Avenir"/>
              <a:sym typeface="Avenir"/>
            </a:endParaRPr>
          </a:p>
          <a:p>
            <a:pPr marL="0" lvl="0" indent="0" algn="l" rtl="0">
              <a:spcBef>
                <a:spcPts val="2000"/>
              </a:spcBef>
              <a:spcAft>
                <a:spcPts val="0"/>
              </a:spcAft>
              <a:buNone/>
            </a:pPr>
            <a:r>
              <a:rPr lang="en-GB" sz="1600">
                <a:solidFill>
                  <a:schemeClr val="dk1"/>
                </a:solidFill>
                <a:latin typeface="Avenir"/>
                <a:ea typeface="Avenir"/>
                <a:cs typeface="Avenir"/>
                <a:sym typeface="Avenir"/>
              </a:rPr>
              <a:t>t</a:t>
            </a:r>
            <a:r>
              <a:rPr lang="en-GB" sz="1600" baseline="-25000">
                <a:solidFill>
                  <a:schemeClr val="dk1"/>
                </a:solidFill>
                <a:latin typeface="Avenir"/>
                <a:ea typeface="Avenir"/>
                <a:cs typeface="Avenir"/>
                <a:sym typeface="Avenir"/>
              </a:rPr>
              <a:t>n1+n2-2, α/2</a:t>
            </a:r>
            <a:r>
              <a:rPr lang="en-GB" sz="1600">
                <a:solidFill>
                  <a:schemeClr val="dk1"/>
                </a:solidFill>
                <a:latin typeface="Avenir"/>
                <a:ea typeface="Avenir"/>
                <a:cs typeface="Avenir"/>
                <a:sym typeface="Avenir"/>
              </a:rPr>
              <a:t> = t</a:t>
            </a:r>
            <a:r>
              <a:rPr lang="en-GB" sz="1600" baseline="-25000">
                <a:solidFill>
                  <a:schemeClr val="dk1"/>
                </a:solidFill>
                <a:latin typeface="Avenir"/>
                <a:ea typeface="Avenir"/>
                <a:cs typeface="Avenir"/>
                <a:sym typeface="Avenir"/>
              </a:rPr>
              <a:t>27,0.005</a:t>
            </a:r>
            <a:r>
              <a:rPr lang="en-GB" sz="1600">
                <a:solidFill>
                  <a:schemeClr val="dk1"/>
                </a:solidFill>
                <a:latin typeface="Avenir"/>
                <a:ea typeface="Avenir"/>
                <a:cs typeface="Avenir"/>
                <a:sym typeface="Avenir"/>
              </a:rPr>
              <a:t> = 2.771</a:t>
            </a:r>
            <a:endParaRPr sz="1600">
              <a:solidFill>
                <a:schemeClr val="dk1"/>
              </a:solidFill>
              <a:latin typeface="Avenir"/>
              <a:ea typeface="Avenir"/>
              <a:cs typeface="Avenir"/>
              <a:sym typeface="Avenir"/>
            </a:endParaRPr>
          </a:p>
          <a:p>
            <a:pPr marL="0" lvl="0" indent="0" algn="l" rtl="0">
              <a:spcBef>
                <a:spcPts val="2000"/>
              </a:spcBef>
              <a:spcAft>
                <a:spcPts val="0"/>
              </a:spcAft>
              <a:buNone/>
            </a:pPr>
            <a:r>
              <a:rPr lang="en-GB" sz="1600">
                <a:solidFill>
                  <a:schemeClr val="dk1"/>
                </a:solidFill>
                <a:latin typeface="Avenir"/>
                <a:ea typeface="Avenir"/>
                <a:cs typeface="Avenir"/>
                <a:sym typeface="Avenir"/>
              </a:rPr>
              <a:t>Since 2.771&gt;|-1.667|, we fail to reject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a:t>
            </a:r>
            <a:endParaRPr sz="1600">
              <a:solidFill>
                <a:schemeClr val="dk1"/>
              </a:solidFill>
              <a:latin typeface="Avenir"/>
              <a:ea typeface="Avenir"/>
              <a:cs typeface="Avenir"/>
              <a:sym typeface="Avenir"/>
            </a:endParaRPr>
          </a:p>
          <a:p>
            <a:pPr marL="0" lvl="0" indent="0" algn="l" rtl="0">
              <a:spcBef>
                <a:spcPts val="2000"/>
              </a:spcBef>
              <a:spcAft>
                <a:spcPts val="2000"/>
              </a:spcAft>
              <a:buNone/>
            </a:pPr>
            <a:r>
              <a:rPr lang="en-GB" sz="1600">
                <a:solidFill>
                  <a:schemeClr val="dk1"/>
                </a:solidFill>
                <a:latin typeface="Avenir"/>
                <a:ea typeface="Avenir"/>
                <a:cs typeface="Avenir"/>
                <a:sym typeface="Avenir"/>
              </a:rPr>
              <a:t>The two medicines have the same mean hours of sleep.</a:t>
            </a:r>
            <a:endParaRPr sz="1600">
              <a:solidFill>
                <a:schemeClr val="dk1"/>
              </a:solidFill>
              <a:latin typeface="Avenir"/>
              <a:ea typeface="Avenir"/>
              <a:cs typeface="Avenir"/>
              <a:sym typeface="Avenir"/>
            </a:endParaRPr>
          </a:p>
        </p:txBody>
      </p:sp>
      <p:pic>
        <p:nvPicPr>
          <p:cNvPr id="514" name="Google Shape;514;p67" descr="t = \frac{(\bar X - \bar Y)}{s \sqrt{\frac{1}{n_1} + \frac{1}{n_2}}}= \frac{(6.4 - 7.3)}{1.4525\sqrt{\frac{1}{14} + \frac{1}{15}}}=-1.667 " title="MathEquation,#000000"/>
          <p:cNvPicPr preferRelativeResize="0"/>
          <p:nvPr/>
        </p:nvPicPr>
        <p:blipFill>
          <a:blip r:embed="rId3">
            <a:alphaModFix/>
          </a:blip>
          <a:stretch>
            <a:fillRect/>
          </a:stretch>
        </p:blipFill>
        <p:spPr>
          <a:xfrm>
            <a:off x="2577725" y="2130733"/>
            <a:ext cx="3600000" cy="571500"/>
          </a:xfrm>
          <a:prstGeom prst="rect">
            <a:avLst/>
          </a:prstGeom>
          <a:noFill/>
          <a:ln>
            <a:noFill/>
          </a:ln>
        </p:spPr>
      </p:pic>
      <p:pic>
        <p:nvPicPr>
          <p:cNvPr id="515" name="Google Shape;515;p67"/>
          <p:cNvPicPr preferRelativeResize="0"/>
          <p:nvPr/>
        </p:nvPicPr>
        <p:blipFill>
          <a:blip r:embed="rId4">
            <a:alphaModFix/>
          </a:blip>
          <a:stretch>
            <a:fillRect/>
          </a:stretch>
        </p:blipFill>
        <p:spPr>
          <a:xfrm>
            <a:off x="5442675" y="2624250"/>
            <a:ext cx="3302949" cy="1849650"/>
          </a:xfrm>
          <a:prstGeom prst="rect">
            <a:avLst/>
          </a:prstGeom>
          <a:noFill/>
          <a:ln>
            <a:noFill/>
          </a:ln>
        </p:spPr>
      </p:pic>
      <p:sp>
        <p:nvSpPr>
          <p:cNvPr id="516" name="Google Shape;516;p67"/>
          <p:cNvSpPr txBox="1"/>
          <p:nvPr/>
        </p:nvSpPr>
        <p:spPr>
          <a:xfrm>
            <a:off x="7270650" y="4024025"/>
            <a:ext cx="663900" cy="294900"/>
          </a:xfrm>
          <a:prstGeom prst="rect">
            <a:avLst/>
          </a:prstGeom>
          <a:noFill/>
          <a:ln>
            <a:noFill/>
          </a:ln>
        </p:spPr>
        <p:txBody>
          <a:bodyPr spcFirstLastPara="1" wrap="square" lIns="91425" tIns="91425" rIns="91425" bIns="91425" anchor="t" anchorCtr="0">
            <a:noAutofit/>
          </a:bodyPr>
          <a:lstStyle/>
          <a:p>
            <a:pPr marL="1170000" lvl="0" indent="-1170000" algn="l" rtl="0">
              <a:spcBef>
                <a:spcPts val="0"/>
              </a:spcBef>
              <a:spcAft>
                <a:spcPts val="2000"/>
              </a:spcAft>
              <a:buClr>
                <a:srgbClr val="000000"/>
              </a:buClr>
              <a:buSzPts val="1100"/>
              <a:buFont typeface="Arial"/>
              <a:buNone/>
            </a:pPr>
            <a:r>
              <a:rPr lang="en-GB" sz="1000">
                <a:latin typeface="Avenir"/>
                <a:ea typeface="Avenir"/>
                <a:cs typeface="Avenir"/>
                <a:sym typeface="Avenir"/>
              </a:rPr>
              <a:t>0.2771</a:t>
            </a:r>
            <a:endParaRPr sz="1000">
              <a:latin typeface="Avenir"/>
              <a:ea typeface="Avenir"/>
              <a:cs typeface="Avenir"/>
              <a:sym typeface="Avenir"/>
            </a:endParaRPr>
          </a:p>
        </p:txBody>
      </p:sp>
      <p:sp>
        <p:nvSpPr>
          <p:cNvPr id="517" name="Google Shape;517;p67"/>
          <p:cNvSpPr txBox="1"/>
          <p:nvPr/>
        </p:nvSpPr>
        <p:spPr>
          <a:xfrm>
            <a:off x="6296025" y="4024025"/>
            <a:ext cx="663900" cy="294900"/>
          </a:xfrm>
          <a:prstGeom prst="rect">
            <a:avLst/>
          </a:prstGeom>
          <a:noFill/>
          <a:ln>
            <a:noFill/>
          </a:ln>
        </p:spPr>
        <p:txBody>
          <a:bodyPr spcFirstLastPara="1" wrap="square" lIns="91425" tIns="91425" rIns="91425" bIns="91425" anchor="t" anchorCtr="0">
            <a:noAutofit/>
          </a:bodyPr>
          <a:lstStyle/>
          <a:p>
            <a:pPr marL="1170000" lvl="0" indent="-1170000" algn="l" rtl="0">
              <a:spcBef>
                <a:spcPts val="0"/>
              </a:spcBef>
              <a:spcAft>
                <a:spcPts val="2000"/>
              </a:spcAft>
              <a:buClr>
                <a:srgbClr val="000000"/>
              </a:buClr>
              <a:buSzPts val="1100"/>
              <a:buFont typeface="Arial"/>
              <a:buNone/>
            </a:pPr>
            <a:r>
              <a:rPr lang="en-GB" sz="1000">
                <a:latin typeface="Avenir"/>
                <a:ea typeface="Avenir"/>
                <a:cs typeface="Avenir"/>
                <a:sym typeface="Avenir"/>
              </a:rPr>
              <a:t>-0.2771</a:t>
            </a:r>
            <a:endParaRPr sz="1000">
              <a:latin typeface="Avenir"/>
              <a:ea typeface="Avenir"/>
              <a:cs typeface="Avenir"/>
              <a:sym typeface="Aveni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8"/>
          <p:cNvSpPr txBox="1">
            <a:spLocks noGrp="1"/>
          </p:cNvSpPr>
          <p:nvPr>
            <p:ph type="body" idx="2"/>
          </p:nvPr>
        </p:nvSpPr>
        <p:spPr>
          <a:xfrm>
            <a:off x="422025" y="1571700"/>
            <a:ext cx="8406900" cy="29400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GB">
                <a:solidFill>
                  <a:schemeClr val="dk1"/>
                </a:solidFill>
              </a:rPr>
              <a:t>The test is carried out under the assumption that the samples are drawn from independent normal population</a:t>
            </a:r>
            <a:endParaRPr>
              <a:solidFill>
                <a:schemeClr val="dk1"/>
              </a:solidFill>
            </a:endParaRPr>
          </a:p>
          <a:p>
            <a:pPr marL="457200" lvl="0" indent="-342900" algn="l" rtl="0">
              <a:lnSpc>
                <a:spcPct val="100000"/>
              </a:lnSpc>
              <a:spcBef>
                <a:spcPts val="3000"/>
              </a:spcBef>
              <a:spcAft>
                <a:spcPts val="0"/>
              </a:spcAft>
              <a:buClr>
                <a:schemeClr val="dk1"/>
              </a:buClr>
              <a:buSzPts val="1800"/>
              <a:buChar char="●"/>
            </a:pPr>
            <a:r>
              <a:rPr lang="en-GB">
                <a:solidFill>
                  <a:schemeClr val="dk1"/>
                </a:solidFill>
              </a:rPr>
              <a:t>If the populations from which the samples are drawn do not have equal variance then the t-test can not be use. In this case the Welch test is used</a:t>
            </a:r>
            <a:endParaRPr>
              <a:solidFill>
                <a:schemeClr val="dk1"/>
              </a:solidFill>
            </a:endParaRPr>
          </a:p>
          <a:p>
            <a:pPr marL="0" lvl="0" indent="0" algn="l" rtl="0">
              <a:spcBef>
                <a:spcPts val="3000"/>
              </a:spcBef>
              <a:spcAft>
                <a:spcPts val="1600"/>
              </a:spcAft>
              <a:buClr>
                <a:schemeClr val="dk1"/>
              </a:buClr>
              <a:buSzPts val="1100"/>
              <a:buFont typeface="Arial"/>
              <a:buNone/>
            </a:pPr>
            <a:endParaRPr>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9"/>
          <p:cNvSpPr txBox="1">
            <a:spLocks noGrp="1"/>
          </p:cNvSpPr>
          <p:nvPr>
            <p:ph type="body" idx="2"/>
          </p:nvPr>
        </p:nvSpPr>
        <p:spPr>
          <a:xfrm>
            <a:off x="0" y="2022300"/>
            <a:ext cx="9144000" cy="10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The python code to conduct a t test for two population means which are not paired is</a:t>
            </a:r>
            <a:endParaRPr>
              <a:solidFill>
                <a:schemeClr val="dk1"/>
              </a:solidFill>
            </a:endParaRPr>
          </a:p>
          <a:p>
            <a:pPr marL="0" lvl="0" indent="0" algn="ctr" rtl="0">
              <a:spcBef>
                <a:spcPts val="1600"/>
              </a:spcBef>
              <a:spcAft>
                <a:spcPts val="1600"/>
              </a:spcAft>
              <a:buClr>
                <a:schemeClr val="dk1"/>
              </a:buClr>
              <a:buSzPts val="1100"/>
              <a:buFont typeface="Arial"/>
              <a:buNone/>
            </a:pPr>
            <a:r>
              <a:rPr lang="en-GB">
                <a:solidFill>
                  <a:srgbClr val="25AAE2"/>
                </a:solidFill>
              </a:rPr>
              <a:t>scipy.stats.ttest_ind(Sample_1, Sample_2)</a:t>
            </a:r>
            <a:endParaRPr>
              <a:solidFill>
                <a:srgbClr val="25AAE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 for paired data</a:t>
            </a:r>
            <a:endParaRPr/>
          </a:p>
        </p:txBody>
      </p:sp>
      <p:sp>
        <p:nvSpPr>
          <p:cNvPr id="533" name="Google Shape;533;p70"/>
          <p:cNvSpPr txBox="1">
            <a:spLocks noGrp="1"/>
          </p:cNvSpPr>
          <p:nvPr>
            <p:ph type="body" idx="2"/>
          </p:nvPr>
        </p:nvSpPr>
        <p:spPr>
          <a:xfrm>
            <a:off x="422025" y="1571700"/>
            <a:ext cx="8418900" cy="3189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solidFill>
                  <a:schemeClr val="dk1"/>
                </a:solidFill>
              </a:rPr>
              <a:t>For paired data effectiveness of some training/treatment is measured</a:t>
            </a:r>
            <a:endParaRPr/>
          </a:p>
          <a:p>
            <a:pPr marL="457200" lvl="0" indent="-330200" algn="l" rtl="0">
              <a:lnSpc>
                <a:spcPct val="100000"/>
              </a:lnSpc>
              <a:spcBef>
                <a:spcPts val="3000"/>
              </a:spcBef>
              <a:spcAft>
                <a:spcPts val="0"/>
              </a:spcAft>
              <a:buSzPts val="1600"/>
              <a:buChar char="●"/>
            </a:pPr>
            <a:r>
              <a:rPr lang="en-GB"/>
              <a:t>The observations are recorded on the same individual/item twice resulting in pairs of observations</a:t>
            </a:r>
            <a:endParaRPr/>
          </a:p>
          <a:p>
            <a:pPr marL="0" lvl="0" indent="0" algn="l" rtl="0">
              <a:lnSpc>
                <a:spcPct val="100000"/>
              </a:lnSpc>
              <a:spcBef>
                <a:spcPts val="3000"/>
              </a:spcBef>
              <a:spcAft>
                <a:spcPts val="3000"/>
              </a:spcAft>
              <a:buNone/>
            </a:pPr>
            <a:r>
              <a:rPr lang="en-GB"/>
              <a:t>Example: </a:t>
            </a:r>
            <a:br>
              <a:rPr lang="en-GB"/>
            </a:br>
            <a:r>
              <a:rPr lang="en-GB"/>
              <a:t/>
            </a:r>
            <a:br>
              <a:rPr lang="en-GB"/>
            </a:br>
            <a:r>
              <a:rPr lang="en-GB"/>
              <a:t>A energy drink manufacturing company wants to test if sales increase after they advertise the drink with a life sized picture of a well-known athlete.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1"/>
          <p:cNvSpPr/>
          <p:nvPr/>
        </p:nvSpPr>
        <p:spPr>
          <a:xfrm>
            <a:off x="2277325" y="3482125"/>
            <a:ext cx="1140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1"/>
          <p:cNvSpPr/>
          <p:nvPr/>
        </p:nvSpPr>
        <p:spPr>
          <a:xfrm>
            <a:off x="2277325" y="4400675"/>
            <a:ext cx="1140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1"/>
          <p:cNvSpPr/>
          <p:nvPr/>
        </p:nvSpPr>
        <p:spPr>
          <a:xfrm>
            <a:off x="2277325" y="3941400"/>
            <a:ext cx="1140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1"/>
          <p:cNvSpPr/>
          <p:nvPr/>
        </p:nvSpPr>
        <p:spPr>
          <a:xfrm>
            <a:off x="4298075" y="3482125"/>
            <a:ext cx="1140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 for paired data</a:t>
            </a:r>
            <a:endParaRPr/>
          </a:p>
        </p:txBody>
      </p:sp>
      <p:sp>
        <p:nvSpPr>
          <p:cNvPr id="543" name="Google Shape;543;p71"/>
          <p:cNvSpPr/>
          <p:nvPr/>
        </p:nvSpPr>
        <p:spPr>
          <a:xfrm>
            <a:off x="4298075" y="4400675"/>
            <a:ext cx="1140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1"/>
          <p:cNvSpPr/>
          <p:nvPr/>
        </p:nvSpPr>
        <p:spPr>
          <a:xfrm>
            <a:off x="4298075" y="3941400"/>
            <a:ext cx="11400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1"/>
          <p:cNvSpPr txBox="1">
            <a:spLocks noGrp="1"/>
          </p:cNvSpPr>
          <p:nvPr>
            <p:ph type="body" idx="2"/>
          </p:nvPr>
        </p:nvSpPr>
        <p:spPr>
          <a:xfrm>
            <a:off x="422025" y="1571700"/>
            <a:ext cx="8418900" cy="3519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a:solidFill>
                  <a:schemeClr val="dk1"/>
                </a:solidFill>
              </a:rPr>
              <a:t>Let {(X</a:t>
            </a:r>
            <a:r>
              <a:rPr lang="en-GB" baseline="-25000">
                <a:solidFill>
                  <a:schemeClr val="dk1"/>
                </a:solidFill>
              </a:rPr>
              <a:t>i</a:t>
            </a:r>
            <a:r>
              <a:rPr lang="en-GB">
                <a:solidFill>
                  <a:schemeClr val="dk1"/>
                </a:solidFill>
              </a:rPr>
              <a:t>, Y</a:t>
            </a:r>
            <a:r>
              <a:rPr lang="en-GB" baseline="-25000">
                <a:solidFill>
                  <a:schemeClr val="dk1"/>
                </a:solidFill>
              </a:rPr>
              <a:t>i</a:t>
            </a:r>
            <a:r>
              <a:rPr lang="en-GB">
                <a:solidFill>
                  <a:schemeClr val="dk1"/>
                </a:solidFill>
              </a:rPr>
              <a:t>), i = 1, 2, 3, … ,n} where X and Y are paired data</a:t>
            </a:r>
            <a:endParaRPr>
              <a:solidFill>
                <a:schemeClr val="dk1"/>
              </a:solidFill>
            </a:endParaRPr>
          </a:p>
          <a:p>
            <a:pPr marL="457200" lvl="0" indent="-330200" algn="l" rtl="0">
              <a:lnSpc>
                <a:spcPct val="100000"/>
              </a:lnSpc>
              <a:spcBef>
                <a:spcPts val="1000"/>
              </a:spcBef>
              <a:spcAft>
                <a:spcPts val="0"/>
              </a:spcAft>
              <a:buClr>
                <a:schemeClr val="dk1"/>
              </a:buClr>
              <a:buSzPts val="1600"/>
              <a:buChar char="●"/>
            </a:pPr>
            <a:r>
              <a:rPr lang="en-GB">
                <a:solidFill>
                  <a:schemeClr val="dk1"/>
                </a:solidFill>
              </a:rPr>
              <a:t>Let µ</a:t>
            </a:r>
            <a:r>
              <a:rPr lang="en-GB" baseline="-25000">
                <a:solidFill>
                  <a:schemeClr val="dk1"/>
                </a:solidFill>
              </a:rPr>
              <a:t>X</a:t>
            </a:r>
            <a:r>
              <a:rPr lang="en-GB">
                <a:solidFill>
                  <a:schemeClr val="dk1"/>
                </a:solidFill>
              </a:rPr>
              <a:t>,  µ</a:t>
            </a:r>
            <a:r>
              <a:rPr lang="en-GB" baseline="-25000">
                <a:solidFill>
                  <a:schemeClr val="dk1"/>
                </a:solidFill>
              </a:rPr>
              <a:t>Y</a:t>
            </a:r>
            <a:r>
              <a:rPr lang="en-GB">
                <a:solidFill>
                  <a:schemeClr val="dk1"/>
                </a:solidFill>
              </a:rPr>
              <a:t> be the mean of data from X and Y respectively</a:t>
            </a:r>
            <a:endParaRPr>
              <a:solidFill>
                <a:schemeClr val="dk1"/>
              </a:solidFill>
            </a:endParaRPr>
          </a:p>
          <a:p>
            <a:pPr marL="457200" lvl="0" indent="-330200" algn="l" rtl="0">
              <a:lnSpc>
                <a:spcPct val="100000"/>
              </a:lnSpc>
              <a:spcBef>
                <a:spcPts val="1000"/>
              </a:spcBef>
              <a:spcAft>
                <a:spcPts val="0"/>
              </a:spcAft>
              <a:buClr>
                <a:schemeClr val="dk1"/>
              </a:buClr>
              <a:buSzPts val="1600"/>
              <a:buChar char="●"/>
            </a:pPr>
            <a:r>
              <a:rPr lang="en-GB">
                <a:solidFill>
                  <a:schemeClr val="dk1"/>
                </a:solidFill>
              </a:rPr>
              <a:t>Define d</a:t>
            </a:r>
            <a:r>
              <a:rPr lang="en-GB" baseline="-25000">
                <a:solidFill>
                  <a:schemeClr val="dk1"/>
                </a:solidFill>
              </a:rPr>
              <a:t>i</a:t>
            </a:r>
            <a:r>
              <a:rPr lang="en-GB">
                <a:solidFill>
                  <a:schemeClr val="dk1"/>
                </a:solidFill>
              </a:rPr>
              <a:t> = y</a:t>
            </a:r>
            <a:r>
              <a:rPr lang="en-GB" baseline="-25000">
                <a:solidFill>
                  <a:schemeClr val="dk1"/>
                </a:solidFill>
              </a:rPr>
              <a:t>i</a:t>
            </a:r>
            <a:r>
              <a:rPr lang="en-GB">
                <a:solidFill>
                  <a:schemeClr val="dk1"/>
                </a:solidFill>
              </a:rPr>
              <a:t> - x</a:t>
            </a:r>
            <a:r>
              <a:rPr lang="en-GB" baseline="-25000">
                <a:solidFill>
                  <a:schemeClr val="dk1"/>
                </a:solidFill>
              </a:rPr>
              <a:t>i</a:t>
            </a:r>
            <a:endParaRPr baseline="-25000">
              <a:solidFill>
                <a:schemeClr val="dk1"/>
              </a:solidFill>
            </a:endParaRPr>
          </a:p>
          <a:p>
            <a:pPr marL="457200" lvl="0" indent="-330200" algn="l" rtl="0">
              <a:lnSpc>
                <a:spcPct val="100000"/>
              </a:lnSpc>
              <a:spcBef>
                <a:spcPts val="1000"/>
              </a:spcBef>
              <a:spcAft>
                <a:spcPts val="0"/>
              </a:spcAft>
              <a:buClr>
                <a:schemeClr val="dk1"/>
              </a:buClr>
              <a:buSzPts val="1600"/>
              <a:buChar char="●"/>
            </a:pPr>
            <a:r>
              <a:rPr lang="en-GB">
                <a:solidFill>
                  <a:schemeClr val="dk1"/>
                </a:solidFill>
              </a:rPr>
              <a:t>Let µ</a:t>
            </a:r>
            <a:r>
              <a:rPr lang="en-GB" baseline="-25000">
                <a:solidFill>
                  <a:schemeClr val="dk1"/>
                </a:solidFill>
              </a:rPr>
              <a:t>d</a:t>
            </a:r>
            <a:r>
              <a:rPr lang="en-GB">
                <a:solidFill>
                  <a:schemeClr val="dk1"/>
                </a:solidFill>
              </a:rPr>
              <a:t> = µ</a:t>
            </a:r>
            <a:r>
              <a:rPr lang="en-GB" baseline="-25000">
                <a:solidFill>
                  <a:schemeClr val="dk1"/>
                </a:solidFill>
              </a:rPr>
              <a:t>y</a:t>
            </a:r>
            <a:r>
              <a:rPr lang="en-GB">
                <a:solidFill>
                  <a:schemeClr val="dk1"/>
                </a:solidFill>
              </a:rPr>
              <a:t> - µ</a:t>
            </a:r>
            <a:r>
              <a:rPr lang="en-GB" baseline="-25000">
                <a:solidFill>
                  <a:schemeClr val="dk1"/>
                </a:solidFill>
              </a:rPr>
              <a:t>x</a:t>
            </a:r>
            <a:r>
              <a:rPr lang="en-GB">
                <a:solidFill>
                  <a:schemeClr val="dk1"/>
                </a:solidFill>
              </a:rPr>
              <a:t> </a:t>
            </a:r>
            <a:endParaRPr>
              <a:solidFill>
                <a:schemeClr val="dk1"/>
              </a:solidFill>
            </a:endParaRPr>
          </a:p>
          <a:p>
            <a:pPr marL="457200" lvl="0" indent="-330200" algn="l" rtl="0">
              <a:lnSpc>
                <a:spcPct val="100000"/>
              </a:lnSpc>
              <a:spcBef>
                <a:spcPts val="1000"/>
              </a:spcBef>
              <a:spcAft>
                <a:spcPts val="0"/>
              </a:spcAft>
              <a:buClr>
                <a:schemeClr val="dk1"/>
              </a:buClr>
              <a:buSzPts val="1600"/>
              <a:buChar char="●"/>
            </a:pPr>
            <a:r>
              <a:rPr lang="en-GB">
                <a:solidFill>
                  <a:schemeClr val="dk1"/>
                </a:solidFill>
              </a:rPr>
              <a:t>In paired t-test, we test for</a:t>
            </a:r>
            <a:endParaRPr>
              <a:solidFill>
                <a:schemeClr val="dk1"/>
              </a:solidFill>
            </a:endParaRPr>
          </a:p>
          <a:p>
            <a:pPr marL="1371600" lvl="0" indent="457200" algn="l" rtl="0">
              <a:lnSpc>
                <a:spcPct val="100000"/>
              </a:lnSpc>
              <a:spcBef>
                <a:spcPts val="1000"/>
              </a:spcBef>
              <a:spcAft>
                <a:spcPts val="0"/>
              </a:spcAft>
              <a:buNone/>
            </a:pPr>
            <a:r>
              <a:rPr lang="en-GB">
                <a:solidFill>
                  <a:schemeClr val="dk1"/>
                </a:solidFill>
              </a:rPr>
              <a:t>H</a:t>
            </a:r>
            <a:r>
              <a:rPr lang="en-GB" baseline="-25000">
                <a:solidFill>
                  <a:schemeClr val="dk1"/>
                </a:solidFill>
              </a:rPr>
              <a:t>0  </a:t>
            </a:r>
            <a:r>
              <a:rPr lang="en-GB">
                <a:solidFill>
                  <a:schemeClr val="dk1"/>
                </a:solidFill>
              </a:rPr>
              <a:t>: µ</a:t>
            </a:r>
            <a:r>
              <a:rPr lang="en-GB" baseline="-25000">
                <a:solidFill>
                  <a:schemeClr val="dk1"/>
                </a:solidFill>
              </a:rPr>
              <a:t>d</a:t>
            </a:r>
            <a:r>
              <a:rPr lang="en-GB">
                <a:solidFill>
                  <a:schemeClr val="dk1"/>
                </a:solidFill>
              </a:rPr>
              <a:t> = µ</a:t>
            </a:r>
            <a:r>
              <a:rPr lang="en-GB" baseline="-25000">
                <a:solidFill>
                  <a:schemeClr val="dk1"/>
                </a:solidFill>
              </a:rPr>
              <a:t>0</a:t>
            </a:r>
            <a:r>
              <a:rPr lang="en-GB">
                <a:solidFill>
                  <a:schemeClr val="dk1"/>
                </a:solidFill>
              </a:rPr>
              <a:t>   against   H</a:t>
            </a:r>
            <a:r>
              <a:rPr lang="en-GB" baseline="-25000">
                <a:solidFill>
                  <a:schemeClr val="dk1"/>
                </a:solidFill>
              </a:rPr>
              <a:t>1</a:t>
            </a:r>
            <a:r>
              <a:rPr lang="en-GB">
                <a:solidFill>
                  <a:schemeClr val="dk1"/>
                </a:solidFill>
              </a:rPr>
              <a:t> : µ</a:t>
            </a:r>
            <a:r>
              <a:rPr lang="en-GB" baseline="-25000">
                <a:solidFill>
                  <a:schemeClr val="dk1"/>
                </a:solidFill>
              </a:rPr>
              <a:t>d</a:t>
            </a:r>
            <a:r>
              <a:rPr lang="en-GB">
                <a:solidFill>
                  <a:schemeClr val="dk1"/>
                </a:solidFill>
              </a:rPr>
              <a:t> ≠ µ</a:t>
            </a:r>
            <a:r>
              <a:rPr lang="en-GB" baseline="-25000">
                <a:solidFill>
                  <a:schemeClr val="dk1"/>
                </a:solidFill>
              </a:rPr>
              <a:t>0</a:t>
            </a:r>
            <a:endParaRPr>
              <a:solidFill>
                <a:schemeClr val="dk1"/>
              </a:solidFill>
            </a:endParaRPr>
          </a:p>
          <a:p>
            <a:pPr marL="1371600" lvl="0" indent="457200" algn="l" rtl="0">
              <a:lnSpc>
                <a:spcPct val="100000"/>
              </a:lnSpc>
              <a:spcBef>
                <a:spcPts val="1600"/>
              </a:spcBef>
              <a:spcAft>
                <a:spcPts val="0"/>
              </a:spcAft>
              <a:buNone/>
            </a:pPr>
            <a:r>
              <a:rPr lang="en-GB">
                <a:solidFill>
                  <a:schemeClr val="dk1"/>
                </a:solidFill>
              </a:rPr>
              <a:t>H</a:t>
            </a:r>
            <a:r>
              <a:rPr lang="en-GB" baseline="-25000">
                <a:solidFill>
                  <a:schemeClr val="dk1"/>
                </a:solidFill>
              </a:rPr>
              <a:t>0  </a:t>
            </a:r>
            <a:r>
              <a:rPr lang="en-GB">
                <a:solidFill>
                  <a:schemeClr val="dk1"/>
                </a:solidFill>
              </a:rPr>
              <a:t>: µ</a:t>
            </a:r>
            <a:r>
              <a:rPr lang="en-GB" baseline="-25000">
                <a:solidFill>
                  <a:schemeClr val="dk1"/>
                </a:solidFill>
              </a:rPr>
              <a:t>d</a:t>
            </a:r>
            <a:r>
              <a:rPr lang="en-GB">
                <a:solidFill>
                  <a:schemeClr val="dk1"/>
                </a:solidFill>
              </a:rPr>
              <a:t> ≤ µ</a:t>
            </a:r>
            <a:r>
              <a:rPr lang="en-GB" baseline="-25000">
                <a:solidFill>
                  <a:schemeClr val="dk1"/>
                </a:solidFill>
              </a:rPr>
              <a:t>0</a:t>
            </a:r>
            <a:r>
              <a:rPr lang="en-GB">
                <a:solidFill>
                  <a:schemeClr val="dk1"/>
                </a:solidFill>
              </a:rPr>
              <a:t>    against   H</a:t>
            </a:r>
            <a:r>
              <a:rPr lang="en-GB" baseline="-25000">
                <a:solidFill>
                  <a:schemeClr val="dk1"/>
                </a:solidFill>
              </a:rPr>
              <a:t>1</a:t>
            </a:r>
            <a:r>
              <a:rPr lang="en-GB">
                <a:solidFill>
                  <a:schemeClr val="dk1"/>
                </a:solidFill>
              </a:rPr>
              <a:t> : µ</a:t>
            </a:r>
            <a:r>
              <a:rPr lang="en-GB" baseline="-25000">
                <a:solidFill>
                  <a:schemeClr val="dk1"/>
                </a:solidFill>
              </a:rPr>
              <a:t>d</a:t>
            </a:r>
            <a:r>
              <a:rPr lang="en-GB">
                <a:solidFill>
                  <a:schemeClr val="dk1"/>
                </a:solidFill>
              </a:rPr>
              <a:t> &gt; µ</a:t>
            </a:r>
            <a:r>
              <a:rPr lang="en-GB" baseline="-25000">
                <a:solidFill>
                  <a:schemeClr val="dk1"/>
                </a:solidFill>
              </a:rPr>
              <a:t>0</a:t>
            </a:r>
            <a:endParaRPr>
              <a:solidFill>
                <a:schemeClr val="dk1"/>
              </a:solidFill>
            </a:endParaRPr>
          </a:p>
          <a:p>
            <a:pPr marL="1371600" lvl="0" indent="457200" algn="l" rtl="0">
              <a:lnSpc>
                <a:spcPct val="100000"/>
              </a:lnSpc>
              <a:spcBef>
                <a:spcPts val="1600"/>
              </a:spcBef>
              <a:spcAft>
                <a:spcPts val="0"/>
              </a:spcAft>
              <a:buClr>
                <a:schemeClr val="dk1"/>
              </a:buClr>
              <a:buSzPts val="1100"/>
              <a:buFont typeface="Arial"/>
              <a:buNone/>
            </a:pPr>
            <a:r>
              <a:rPr lang="en-GB">
                <a:solidFill>
                  <a:schemeClr val="dk1"/>
                </a:solidFill>
              </a:rPr>
              <a:t>H</a:t>
            </a:r>
            <a:r>
              <a:rPr lang="en-GB" baseline="-25000">
                <a:solidFill>
                  <a:schemeClr val="dk1"/>
                </a:solidFill>
              </a:rPr>
              <a:t>0  </a:t>
            </a:r>
            <a:r>
              <a:rPr lang="en-GB">
                <a:solidFill>
                  <a:schemeClr val="dk1"/>
                </a:solidFill>
              </a:rPr>
              <a:t>: µ</a:t>
            </a:r>
            <a:r>
              <a:rPr lang="en-GB" baseline="-25000">
                <a:solidFill>
                  <a:schemeClr val="dk1"/>
                </a:solidFill>
              </a:rPr>
              <a:t>d</a:t>
            </a:r>
            <a:r>
              <a:rPr lang="en-GB">
                <a:solidFill>
                  <a:schemeClr val="dk1"/>
                </a:solidFill>
              </a:rPr>
              <a:t> ≥ µ</a:t>
            </a:r>
            <a:r>
              <a:rPr lang="en-GB" baseline="-25000">
                <a:solidFill>
                  <a:schemeClr val="dk1"/>
                </a:solidFill>
              </a:rPr>
              <a:t>0</a:t>
            </a:r>
            <a:r>
              <a:rPr lang="en-GB">
                <a:solidFill>
                  <a:schemeClr val="dk1"/>
                </a:solidFill>
              </a:rPr>
              <a:t>    against   H</a:t>
            </a:r>
            <a:r>
              <a:rPr lang="en-GB" baseline="-25000">
                <a:solidFill>
                  <a:schemeClr val="dk1"/>
                </a:solidFill>
              </a:rPr>
              <a:t>1</a:t>
            </a:r>
            <a:r>
              <a:rPr lang="en-GB">
                <a:solidFill>
                  <a:schemeClr val="dk1"/>
                </a:solidFill>
              </a:rPr>
              <a:t> : µ</a:t>
            </a:r>
            <a:r>
              <a:rPr lang="en-GB" baseline="-25000">
                <a:solidFill>
                  <a:schemeClr val="dk1"/>
                </a:solidFill>
              </a:rPr>
              <a:t>d</a:t>
            </a:r>
            <a:r>
              <a:rPr lang="en-GB">
                <a:solidFill>
                  <a:schemeClr val="dk1"/>
                </a:solidFill>
              </a:rPr>
              <a:t> &lt; µ</a:t>
            </a:r>
            <a:r>
              <a:rPr lang="en-GB" baseline="-25000">
                <a:solidFill>
                  <a:schemeClr val="dk1"/>
                </a:solidFill>
              </a:rPr>
              <a:t>0</a:t>
            </a:r>
            <a:r>
              <a:rPr lang="en-GB">
                <a:solidFill>
                  <a:schemeClr val="dk1"/>
                </a:solidFill>
              </a:rPr>
              <a:t> </a:t>
            </a:r>
            <a:endParaRPr>
              <a:solidFill>
                <a:schemeClr val="dk1"/>
              </a:solidFill>
            </a:endParaRPr>
          </a:p>
          <a:p>
            <a:pPr marL="457200" lvl="0" indent="0" algn="l" rtl="0">
              <a:lnSpc>
                <a:spcPct val="100000"/>
              </a:lnSpc>
              <a:spcBef>
                <a:spcPts val="1600"/>
              </a:spcBef>
              <a:spcAft>
                <a:spcPts val="4000"/>
              </a:spcAft>
              <a:buNone/>
            </a:pP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Large Sample Tests </a:t>
            </a:r>
            <a:endParaRPr/>
          </a:p>
        </p:txBody>
      </p:sp>
      <p:sp>
        <p:nvSpPr>
          <p:cNvPr id="113" name="Google Shape;113;p18"/>
          <p:cNvSpPr txBox="1"/>
          <p:nvPr/>
        </p:nvSpPr>
        <p:spPr>
          <a:xfrm>
            <a:off x="1358375" y="3861450"/>
            <a:ext cx="28695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Two sample tests for paired data</a:t>
            </a:r>
            <a:endParaRPr/>
          </a:p>
        </p:txBody>
      </p:sp>
      <p:sp>
        <p:nvSpPr>
          <p:cNvPr id="551" name="Google Shape;551;p72"/>
          <p:cNvSpPr txBox="1">
            <a:spLocks noGrp="1"/>
          </p:cNvSpPr>
          <p:nvPr>
            <p:ph type="body" idx="2"/>
          </p:nvPr>
        </p:nvSpPr>
        <p:spPr>
          <a:xfrm>
            <a:off x="422025" y="1571700"/>
            <a:ext cx="8418900" cy="3215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solidFill>
                  <a:schemeClr val="dk1"/>
                </a:solidFill>
              </a:rPr>
              <a:t>Suppose mean of d</a:t>
            </a:r>
            <a:r>
              <a:rPr lang="en-GB" baseline="-25000">
                <a:solidFill>
                  <a:schemeClr val="dk1"/>
                </a:solidFill>
              </a:rPr>
              <a:t>i</a:t>
            </a:r>
            <a:r>
              <a:rPr lang="en-GB">
                <a:solidFill>
                  <a:schemeClr val="dk1"/>
                </a:solidFill>
              </a:rPr>
              <a:t> =                      and  variance of d</a:t>
            </a:r>
            <a:r>
              <a:rPr lang="en-GB" baseline="-25000">
                <a:solidFill>
                  <a:schemeClr val="dk1"/>
                </a:solidFill>
              </a:rPr>
              <a:t>i</a:t>
            </a:r>
            <a:r>
              <a:rPr lang="en-GB">
                <a:solidFill>
                  <a:schemeClr val="dk1"/>
                </a:solidFill>
              </a:rPr>
              <a:t> =  </a:t>
            </a:r>
            <a:endParaRPr>
              <a:solidFill>
                <a:schemeClr val="dk1"/>
              </a:solidFill>
            </a:endParaRPr>
          </a:p>
          <a:p>
            <a:pPr marL="457200" lvl="0" indent="-330200" algn="l" rtl="0">
              <a:lnSpc>
                <a:spcPct val="100000"/>
              </a:lnSpc>
              <a:spcBef>
                <a:spcPts val="3000"/>
              </a:spcBef>
              <a:spcAft>
                <a:spcPts val="0"/>
              </a:spcAft>
              <a:buClr>
                <a:schemeClr val="dk1"/>
              </a:buClr>
              <a:buSzPts val="1600"/>
              <a:buChar char="●"/>
            </a:pPr>
            <a:r>
              <a:rPr lang="en-GB">
                <a:solidFill>
                  <a:schemeClr val="dk1"/>
                </a:solidFill>
              </a:rPr>
              <a:t>The test statistic is </a:t>
            </a:r>
            <a:endParaRPr>
              <a:solidFill>
                <a:schemeClr val="dk1"/>
              </a:solidFill>
            </a:endParaRPr>
          </a:p>
          <a:p>
            <a:pPr marL="0" lvl="0" indent="0" algn="l" rtl="0">
              <a:lnSpc>
                <a:spcPct val="100000"/>
              </a:lnSpc>
              <a:spcBef>
                <a:spcPts val="3000"/>
              </a:spcBef>
              <a:spcAft>
                <a:spcPts val="0"/>
              </a:spcAft>
              <a:buNone/>
            </a:pPr>
            <a:endParaRPr>
              <a:solidFill>
                <a:schemeClr val="dk1"/>
              </a:solidFill>
            </a:endParaRPr>
          </a:p>
          <a:p>
            <a:pPr marL="457200" lvl="0" indent="-330200" algn="l" rtl="0">
              <a:lnSpc>
                <a:spcPct val="100000"/>
              </a:lnSpc>
              <a:spcBef>
                <a:spcPts val="3000"/>
              </a:spcBef>
              <a:spcAft>
                <a:spcPts val="0"/>
              </a:spcAft>
              <a:buClr>
                <a:schemeClr val="dk1"/>
              </a:buClr>
              <a:buSzPts val="1600"/>
              <a:buChar char="●"/>
            </a:pPr>
            <a:r>
              <a:rPr lang="en-GB">
                <a:solidFill>
                  <a:schemeClr val="dk1"/>
                </a:solidFill>
              </a:rPr>
              <a:t>Under H</a:t>
            </a:r>
            <a:r>
              <a:rPr lang="en-GB" baseline="-25000">
                <a:solidFill>
                  <a:schemeClr val="dk1"/>
                </a:solidFill>
              </a:rPr>
              <a:t>0</a:t>
            </a:r>
            <a:r>
              <a:rPr lang="en-GB">
                <a:solidFill>
                  <a:schemeClr val="dk1"/>
                </a:solidFill>
              </a:rPr>
              <a:t>, the test statistic follows t-distribution with n-1 degrees of freedom</a:t>
            </a:r>
            <a:endParaRPr>
              <a:solidFill>
                <a:schemeClr val="dk1"/>
              </a:solidFill>
            </a:endParaRPr>
          </a:p>
          <a:p>
            <a:pPr marL="457200" lvl="0" indent="-330200" algn="l" rtl="0">
              <a:lnSpc>
                <a:spcPct val="100000"/>
              </a:lnSpc>
              <a:spcBef>
                <a:spcPts val="3000"/>
              </a:spcBef>
              <a:spcAft>
                <a:spcPts val="0"/>
              </a:spcAft>
              <a:buClr>
                <a:schemeClr val="dk1"/>
              </a:buClr>
              <a:buSzPts val="1600"/>
              <a:buChar char="●"/>
            </a:pPr>
            <a:r>
              <a:rPr lang="en-GB">
                <a:solidFill>
                  <a:schemeClr val="dk1"/>
                </a:solidFill>
              </a:rPr>
              <a:t>Failing to reject H</a:t>
            </a:r>
            <a:r>
              <a:rPr lang="en-GB" baseline="-25000">
                <a:solidFill>
                  <a:schemeClr val="dk1"/>
                </a:solidFill>
              </a:rPr>
              <a:t>0</a:t>
            </a:r>
            <a:r>
              <a:rPr lang="en-GB">
                <a:solidFill>
                  <a:schemeClr val="dk1"/>
                </a:solidFill>
              </a:rPr>
              <a:t>, implies that the null hypothesis is true</a:t>
            </a:r>
            <a:endParaRPr>
              <a:solidFill>
                <a:schemeClr val="dk1"/>
              </a:solidFill>
            </a:endParaRPr>
          </a:p>
          <a:p>
            <a:pPr marL="0" lvl="0" indent="0" algn="l" rtl="0">
              <a:lnSpc>
                <a:spcPct val="100000"/>
              </a:lnSpc>
              <a:spcBef>
                <a:spcPts val="3000"/>
              </a:spcBef>
              <a:spcAft>
                <a:spcPts val="0"/>
              </a:spcAft>
              <a:buNone/>
            </a:pPr>
            <a:endParaRPr/>
          </a:p>
          <a:p>
            <a:pPr marL="0" lvl="0" indent="0" algn="l" rtl="0">
              <a:lnSpc>
                <a:spcPct val="100000"/>
              </a:lnSpc>
              <a:spcBef>
                <a:spcPts val="3000"/>
              </a:spcBef>
              <a:spcAft>
                <a:spcPts val="3000"/>
              </a:spcAft>
              <a:buNone/>
            </a:pPr>
            <a:endParaRPr sz="1400"/>
          </a:p>
        </p:txBody>
      </p:sp>
      <p:pic>
        <p:nvPicPr>
          <p:cNvPr id="552" name="Google Shape;552;p72" descr="\bar d = \frac{\sum d_i}{n}" title="MathEquation,#000000"/>
          <p:cNvPicPr preferRelativeResize="0"/>
          <p:nvPr/>
        </p:nvPicPr>
        <p:blipFill>
          <a:blip r:embed="rId3">
            <a:alphaModFix/>
          </a:blip>
          <a:stretch>
            <a:fillRect/>
          </a:stretch>
        </p:blipFill>
        <p:spPr>
          <a:xfrm>
            <a:off x="3078375" y="1571700"/>
            <a:ext cx="944850" cy="393300"/>
          </a:xfrm>
          <a:prstGeom prst="rect">
            <a:avLst/>
          </a:prstGeom>
          <a:noFill/>
          <a:ln>
            <a:noFill/>
          </a:ln>
        </p:spPr>
      </p:pic>
      <p:pic>
        <p:nvPicPr>
          <p:cNvPr id="553" name="Google Shape;553;p72" descr="s^2 = \frac{\sum (d_i - \bar d)^2}{n-1}" title="MathEquation,#000000"/>
          <p:cNvPicPr preferRelativeResize="0"/>
          <p:nvPr/>
        </p:nvPicPr>
        <p:blipFill>
          <a:blip r:embed="rId4">
            <a:alphaModFix/>
          </a:blip>
          <a:stretch>
            <a:fillRect/>
          </a:stretch>
        </p:blipFill>
        <p:spPr>
          <a:xfrm>
            <a:off x="6194450" y="1526100"/>
            <a:ext cx="1355676" cy="438900"/>
          </a:xfrm>
          <a:prstGeom prst="rect">
            <a:avLst/>
          </a:prstGeom>
          <a:noFill/>
          <a:ln>
            <a:noFill/>
          </a:ln>
        </p:spPr>
      </p:pic>
      <p:pic>
        <p:nvPicPr>
          <p:cNvPr id="554" name="Google Shape;554;p72" descr="t = \frac{ \bar d - \mu_d}{s/\sqrt n}" title="MathEquation,#000000"/>
          <p:cNvPicPr preferRelativeResize="0"/>
          <p:nvPr/>
        </p:nvPicPr>
        <p:blipFill>
          <a:blip r:embed="rId5">
            <a:alphaModFix/>
          </a:blip>
          <a:stretch>
            <a:fillRect/>
          </a:stretch>
        </p:blipFill>
        <p:spPr>
          <a:xfrm>
            <a:off x="3150250" y="2518975"/>
            <a:ext cx="1060552" cy="572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3"/>
          <p:cNvSpPr txBox="1"/>
          <p:nvPr/>
        </p:nvSpPr>
        <p:spPr>
          <a:xfrm>
            <a:off x="422025" y="1571700"/>
            <a:ext cx="8399700" cy="31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latin typeface="Avenir"/>
                <a:ea typeface="Avenir"/>
                <a:cs typeface="Avenir"/>
                <a:sym typeface="Avenir"/>
              </a:rPr>
              <a:t>Question:</a:t>
            </a:r>
            <a:endParaRPr sz="1800">
              <a:solidFill>
                <a:srgbClr val="000000"/>
              </a:solidFill>
              <a:latin typeface="Avenir"/>
              <a:ea typeface="Avenir"/>
              <a:cs typeface="Avenir"/>
              <a:sym typeface="Avenir"/>
            </a:endParaRPr>
          </a:p>
          <a:p>
            <a:pPr marL="0" lvl="0" indent="0" algn="l" rtl="0">
              <a:spcBef>
                <a:spcPts val="2000"/>
              </a:spcBef>
              <a:spcAft>
                <a:spcPts val="0"/>
              </a:spcAft>
              <a:buNone/>
            </a:pPr>
            <a:r>
              <a:rPr lang="en-GB" sz="1600">
                <a:latin typeface="Avenir"/>
                <a:ea typeface="Avenir"/>
                <a:cs typeface="Avenir"/>
                <a:sym typeface="Avenir"/>
              </a:rPr>
              <a:t>An energy drink</a:t>
            </a:r>
            <a:r>
              <a:rPr lang="en-GB">
                <a:latin typeface="Avenir"/>
                <a:ea typeface="Avenir"/>
                <a:cs typeface="Avenir"/>
                <a:sym typeface="Avenir"/>
              </a:rPr>
              <a:t> </a:t>
            </a:r>
            <a:r>
              <a:rPr lang="en-GB" sz="1600">
                <a:solidFill>
                  <a:schemeClr val="dk1"/>
                </a:solidFill>
                <a:latin typeface="Avenir"/>
                <a:ea typeface="Avenir"/>
                <a:cs typeface="Avenir"/>
                <a:sym typeface="Avenir"/>
              </a:rPr>
              <a:t>distributor claims that a new advertisement poster, featuring a life-size picture of a well-known athlete. For a random sample of 10 outlets, the following data was collected. Test that the null hypothesis that there the advertisement was effective in increasing the sales</a:t>
            </a:r>
            <a:endParaRPr>
              <a:latin typeface="Avenir"/>
              <a:ea typeface="Avenir"/>
              <a:cs typeface="Avenir"/>
              <a:sym typeface="Avenir"/>
            </a:endParaRPr>
          </a:p>
          <a:p>
            <a:pPr marL="0" lvl="0" indent="0" algn="l" rtl="0">
              <a:spcBef>
                <a:spcPts val="2000"/>
              </a:spcBef>
              <a:spcAft>
                <a:spcPts val="0"/>
              </a:spcAft>
              <a:buNone/>
            </a:pPr>
            <a:endParaRPr sz="1600">
              <a:latin typeface="Avenir"/>
              <a:ea typeface="Avenir"/>
              <a:cs typeface="Avenir"/>
              <a:sym typeface="Avenir"/>
            </a:endParaRPr>
          </a:p>
          <a:p>
            <a:pPr marL="457200" lvl="0" indent="0" algn="l" rtl="0">
              <a:spcBef>
                <a:spcPts val="2000"/>
              </a:spcBef>
              <a:spcAft>
                <a:spcPts val="0"/>
              </a:spcAft>
              <a:buNone/>
            </a:pPr>
            <a:endParaRPr>
              <a:latin typeface="Avenir"/>
              <a:ea typeface="Avenir"/>
              <a:cs typeface="Avenir"/>
              <a:sym typeface="Avenir"/>
            </a:endParaRPr>
          </a:p>
          <a:p>
            <a:pPr marL="0" lvl="0" indent="0" algn="l" rtl="0">
              <a:spcBef>
                <a:spcPts val="2000"/>
              </a:spcBef>
              <a:spcAft>
                <a:spcPts val="2000"/>
              </a:spcAft>
              <a:buNone/>
            </a:pPr>
            <a:r>
              <a:rPr lang="en-GB" sz="1600">
                <a:solidFill>
                  <a:srgbClr val="000000"/>
                </a:solidFill>
                <a:latin typeface="Avenir"/>
                <a:ea typeface="Avenir"/>
                <a:cs typeface="Avenir"/>
                <a:sym typeface="Avenir"/>
              </a:rPr>
              <a:t>Test the </a:t>
            </a:r>
            <a:r>
              <a:rPr lang="en-GB" sz="1600">
                <a:latin typeface="Avenir"/>
                <a:ea typeface="Avenir"/>
                <a:cs typeface="Avenir"/>
                <a:sym typeface="Avenir"/>
              </a:rPr>
              <a:t>hypothesis</a:t>
            </a:r>
            <a:r>
              <a:rPr lang="en-GB" sz="1600">
                <a:solidFill>
                  <a:srgbClr val="000000"/>
                </a:solidFill>
                <a:latin typeface="Avenir"/>
                <a:ea typeface="Avenir"/>
                <a:cs typeface="Avenir"/>
                <a:sym typeface="Avenir"/>
              </a:rPr>
              <a:t> using </a:t>
            </a:r>
            <a:r>
              <a:rPr lang="en-GB" sz="1600">
                <a:latin typeface="Avenir"/>
                <a:ea typeface="Avenir"/>
                <a:cs typeface="Avenir"/>
                <a:sym typeface="Avenir"/>
              </a:rPr>
              <a:t>critical region </a:t>
            </a:r>
            <a:r>
              <a:rPr lang="en-GB" sz="1600">
                <a:solidFill>
                  <a:srgbClr val="000000"/>
                </a:solidFill>
                <a:latin typeface="Avenir"/>
                <a:ea typeface="Avenir"/>
                <a:cs typeface="Avenir"/>
                <a:sym typeface="Avenir"/>
              </a:rPr>
              <a:t>technique. [Use α = 0.0</a:t>
            </a:r>
            <a:r>
              <a:rPr lang="en-GB" sz="1600">
                <a:latin typeface="Avenir"/>
                <a:ea typeface="Avenir"/>
                <a:cs typeface="Avenir"/>
                <a:sym typeface="Avenir"/>
              </a:rPr>
              <a:t>5</a:t>
            </a:r>
            <a:r>
              <a:rPr lang="en-GB" sz="1600">
                <a:solidFill>
                  <a:srgbClr val="000000"/>
                </a:solidFill>
                <a:latin typeface="Avenir"/>
                <a:ea typeface="Avenir"/>
                <a:cs typeface="Avenir"/>
                <a:sym typeface="Avenir"/>
              </a:rPr>
              <a:t>].</a:t>
            </a:r>
            <a:endParaRPr sz="1600">
              <a:solidFill>
                <a:srgbClr val="000000"/>
              </a:solidFill>
              <a:latin typeface="Avenir"/>
              <a:ea typeface="Avenir"/>
              <a:cs typeface="Avenir"/>
              <a:sym typeface="Avenir"/>
            </a:endParaRPr>
          </a:p>
        </p:txBody>
      </p:sp>
      <p:sp>
        <p:nvSpPr>
          <p:cNvPr id="560" name="Google Shape;560;p73"/>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Two sample t-test for paired data</a:t>
            </a:r>
            <a:endParaRPr/>
          </a:p>
        </p:txBody>
      </p:sp>
      <p:graphicFrame>
        <p:nvGraphicFramePr>
          <p:cNvPr id="561" name="Google Shape;561;p73"/>
          <p:cNvGraphicFramePr/>
          <p:nvPr/>
        </p:nvGraphicFramePr>
        <p:xfrm>
          <a:off x="952500" y="3358825"/>
          <a:ext cx="7239000" cy="792420"/>
        </p:xfrm>
        <a:graphic>
          <a:graphicData uri="http://schemas.openxmlformats.org/drawingml/2006/table">
            <a:tbl>
              <a:tblPr>
                <a:noFill/>
                <a:tableStyleId>{9195A173-0079-484B-9F22-560EEED06976}</a:tableStyleId>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723900">
                  <a:extLst>
                    <a:ext uri="{9D8B030D-6E8A-4147-A177-3AD203B41FA5}">
                      <a16:colId xmlns:a16="http://schemas.microsoft.com/office/drawing/2014/main" val="20004"/>
                    </a:ext>
                  </a:extLst>
                </a:gridCol>
                <a:gridCol w="723900">
                  <a:extLst>
                    <a:ext uri="{9D8B030D-6E8A-4147-A177-3AD203B41FA5}">
                      <a16:colId xmlns:a16="http://schemas.microsoft.com/office/drawing/2014/main" val="20005"/>
                    </a:ext>
                  </a:extLst>
                </a:gridCol>
                <a:gridCol w="723900">
                  <a:extLst>
                    <a:ext uri="{9D8B030D-6E8A-4147-A177-3AD203B41FA5}">
                      <a16:colId xmlns:a16="http://schemas.microsoft.com/office/drawing/2014/main" val="20006"/>
                    </a:ext>
                  </a:extLst>
                </a:gridCol>
                <a:gridCol w="723900">
                  <a:extLst>
                    <a:ext uri="{9D8B030D-6E8A-4147-A177-3AD203B41FA5}">
                      <a16:colId xmlns:a16="http://schemas.microsoft.com/office/drawing/2014/main" val="20007"/>
                    </a:ext>
                  </a:extLst>
                </a:gridCol>
                <a:gridCol w="723900">
                  <a:extLst>
                    <a:ext uri="{9D8B030D-6E8A-4147-A177-3AD203B41FA5}">
                      <a16:colId xmlns:a16="http://schemas.microsoft.com/office/drawing/2014/main" val="20008"/>
                    </a:ext>
                  </a:extLst>
                </a:gridCol>
                <a:gridCol w="723900">
                  <a:extLst>
                    <a:ext uri="{9D8B030D-6E8A-4147-A177-3AD203B41FA5}">
                      <a16:colId xmlns:a16="http://schemas.microsoft.com/office/drawing/2014/main" val="20009"/>
                    </a:ext>
                  </a:extLst>
                </a:gridCol>
              </a:tblGrid>
              <a:tr h="381000">
                <a:tc>
                  <a:txBody>
                    <a:bodyPr/>
                    <a:lstStyle/>
                    <a:p>
                      <a:pPr marL="0" lvl="0" indent="0" algn="ctr" rtl="0">
                        <a:spcBef>
                          <a:spcPts val="0"/>
                        </a:spcBef>
                        <a:spcAft>
                          <a:spcPts val="0"/>
                        </a:spcAft>
                        <a:buNone/>
                      </a:pPr>
                      <a:r>
                        <a:rPr lang="en-GB">
                          <a:latin typeface="Avenir"/>
                          <a:ea typeface="Avenir"/>
                          <a:cs typeface="Avenir"/>
                          <a:sym typeface="Avenir"/>
                        </a:rPr>
                        <a:t>Before</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33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32</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38</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37</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47</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48</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latin typeface="Avenir"/>
                          <a:ea typeface="Avenir"/>
                          <a:cs typeface="Avenir"/>
                          <a:sym typeface="Avenir"/>
                        </a:rPr>
                        <a:t>After</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42</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37</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36</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49</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49</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48</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4"/>
          <p:cNvSpPr txBox="1"/>
          <p:nvPr/>
        </p:nvSpPr>
        <p:spPr>
          <a:xfrm>
            <a:off x="422025" y="1571700"/>
            <a:ext cx="8721900" cy="212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Solution</a:t>
            </a:r>
            <a:r>
              <a:rPr lang="en-GB" sz="1800">
                <a:solidFill>
                  <a:srgbClr val="000000"/>
                </a:solidFill>
                <a:latin typeface="Avenir"/>
                <a:ea typeface="Avenir"/>
                <a:cs typeface="Avenir"/>
                <a:sym typeface="Avenir"/>
              </a:rPr>
              <a:t>:</a:t>
            </a:r>
            <a:endParaRPr sz="1800">
              <a:solidFill>
                <a:srgbClr val="000000"/>
              </a:solidFill>
              <a:latin typeface="Avenir"/>
              <a:ea typeface="Avenir"/>
              <a:cs typeface="Avenir"/>
              <a:sym typeface="Avenir"/>
            </a:endParaRPr>
          </a:p>
          <a:p>
            <a:pPr marL="0" lvl="0" indent="0" algn="l" rtl="0">
              <a:lnSpc>
                <a:spcPct val="100000"/>
              </a:lnSpc>
              <a:spcBef>
                <a:spcPts val="2000"/>
              </a:spcBef>
              <a:spcAft>
                <a:spcPts val="0"/>
              </a:spcAft>
              <a:buNone/>
            </a:pPr>
            <a:r>
              <a:rPr lang="en-GB" sz="1600">
                <a:solidFill>
                  <a:schemeClr val="dk1"/>
                </a:solidFill>
                <a:latin typeface="Avenir"/>
                <a:ea typeface="Avenir"/>
                <a:cs typeface="Avenir"/>
                <a:sym typeface="Avenir"/>
              </a:rPr>
              <a:t>To test,</a:t>
            </a:r>
            <a:br>
              <a:rPr lang="en-GB" sz="1600">
                <a:solidFill>
                  <a:schemeClr val="dk1"/>
                </a:solidFill>
                <a:latin typeface="Avenir"/>
                <a:ea typeface="Avenir"/>
                <a:cs typeface="Avenir"/>
                <a:sym typeface="Avenir"/>
              </a:rPr>
            </a:br>
            <a:r>
              <a:rPr lang="en-GB" sz="1600">
                <a:solidFill>
                  <a:schemeClr val="dk1"/>
                </a:solidFill>
                <a:latin typeface="Avenir"/>
                <a:ea typeface="Avenir"/>
                <a:cs typeface="Avenir"/>
                <a:sym typeface="Avenir"/>
              </a:rPr>
              <a:t>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The advertisement was not effective  against	H</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The advertisement was effective  	 		( µ</a:t>
            </a:r>
            <a:r>
              <a:rPr lang="en-GB" sz="1600" baseline="-25000">
                <a:solidFill>
                  <a:schemeClr val="dk1"/>
                </a:solidFill>
                <a:latin typeface="Avenir"/>
                <a:ea typeface="Avenir"/>
                <a:cs typeface="Avenir"/>
                <a:sym typeface="Avenir"/>
              </a:rPr>
              <a:t>d</a:t>
            </a:r>
            <a:r>
              <a:rPr lang="en-GB" sz="1600">
                <a:solidFill>
                  <a:schemeClr val="dk1"/>
                </a:solidFill>
                <a:latin typeface="Avenir"/>
                <a:ea typeface="Avenir"/>
                <a:cs typeface="Avenir"/>
                <a:sym typeface="Avenir"/>
              </a:rPr>
              <a:t> ≤ 0)					        				(µ</a:t>
            </a:r>
            <a:r>
              <a:rPr lang="en-GB" sz="1600" baseline="-25000">
                <a:solidFill>
                  <a:schemeClr val="dk1"/>
                </a:solidFill>
                <a:latin typeface="Avenir"/>
                <a:ea typeface="Avenir"/>
                <a:cs typeface="Avenir"/>
                <a:sym typeface="Avenir"/>
              </a:rPr>
              <a:t>d</a:t>
            </a:r>
            <a:r>
              <a:rPr lang="en-GB" sz="1600">
                <a:solidFill>
                  <a:schemeClr val="dk1"/>
                </a:solidFill>
                <a:latin typeface="Avenir"/>
                <a:ea typeface="Avenir"/>
                <a:cs typeface="Avenir"/>
                <a:sym typeface="Avenir"/>
              </a:rPr>
              <a:t> &gt; 0)</a:t>
            </a:r>
            <a:r>
              <a:rPr lang="en-GB" sz="1600">
                <a:latin typeface="Avenir"/>
                <a:ea typeface="Avenir"/>
                <a:cs typeface="Avenir"/>
                <a:sym typeface="Avenir"/>
              </a:rPr>
              <a:t/>
            </a:r>
            <a:br>
              <a:rPr lang="en-GB" sz="1600">
                <a:latin typeface="Avenir"/>
                <a:ea typeface="Avenir"/>
                <a:cs typeface="Avenir"/>
                <a:sym typeface="Avenir"/>
              </a:rPr>
            </a:br>
            <a:r>
              <a:rPr lang="en-GB" sz="1600">
                <a:latin typeface="Avenir"/>
                <a:ea typeface="Avenir"/>
                <a:cs typeface="Avenir"/>
                <a:sym typeface="Avenir"/>
              </a:rPr>
              <a:t>	</a:t>
            </a:r>
            <a:endParaRPr sz="1600">
              <a:latin typeface="Avenir"/>
              <a:ea typeface="Avenir"/>
              <a:cs typeface="Avenir"/>
              <a:sym typeface="Avenir"/>
            </a:endParaRPr>
          </a:p>
          <a:p>
            <a:pPr marL="0" lvl="0" indent="0" algn="l" rtl="0">
              <a:lnSpc>
                <a:spcPct val="100000"/>
              </a:lnSpc>
              <a:spcBef>
                <a:spcPts val="2000"/>
              </a:spcBef>
              <a:spcAft>
                <a:spcPts val="0"/>
              </a:spcAft>
              <a:buNone/>
            </a:pPr>
            <a:r>
              <a:rPr lang="en-GB" sz="1600">
                <a:latin typeface="Avenir"/>
                <a:ea typeface="Avenir"/>
                <a:cs typeface="Avenir"/>
                <a:sym typeface="Avenir"/>
              </a:rPr>
              <a:t>Compute d</a:t>
            </a:r>
            <a:r>
              <a:rPr lang="en-GB" sz="1600" baseline="-25000">
                <a:latin typeface="Avenir"/>
                <a:ea typeface="Avenir"/>
                <a:cs typeface="Avenir"/>
                <a:sym typeface="Avenir"/>
              </a:rPr>
              <a:t>i</a:t>
            </a:r>
            <a:endParaRPr sz="1600" baseline="-25000">
              <a:latin typeface="Avenir"/>
              <a:ea typeface="Avenir"/>
              <a:cs typeface="Avenir"/>
              <a:sym typeface="Avenir"/>
            </a:endParaRPr>
          </a:p>
          <a:p>
            <a:pPr marL="0" lvl="0" indent="0" algn="l" rtl="0">
              <a:lnSpc>
                <a:spcPct val="100000"/>
              </a:lnSpc>
              <a:spcBef>
                <a:spcPts val="2000"/>
              </a:spcBef>
              <a:spcAft>
                <a:spcPts val="2000"/>
              </a:spcAft>
              <a:buNone/>
            </a:pPr>
            <a:endParaRPr sz="1600">
              <a:latin typeface="Avenir"/>
              <a:ea typeface="Avenir"/>
              <a:cs typeface="Avenir"/>
              <a:sym typeface="Avenir"/>
            </a:endParaRPr>
          </a:p>
        </p:txBody>
      </p:sp>
      <p:sp>
        <p:nvSpPr>
          <p:cNvPr id="567" name="Google Shape;567;p74"/>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Two sample t-test for paired data</a:t>
            </a:r>
            <a:endParaRPr/>
          </a:p>
        </p:txBody>
      </p:sp>
      <p:graphicFrame>
        <p:nvGraphicFramePr>
          <p:cNvPr id="568" name="Google Shape;568;p74"/>
          <p:cNvGraphicFramePr/>
          <p:nvPr/>
        </p:nvGraphicFramePr>
        <p:xfrm>
          <a:off x="896975" y="3778725"/>
          <a:ext cx="7505500" cy="1188630"/>
        </p:xfrm>
        <a:graphic>
          <a:graphicData uri="http://schemas.openxmlformats.org/drawingml/2006/table">
            <a:tbl>
              <a:tblPr>
                <a:noFill/>
                <a:tableStyleId>{9195A173-0079-484B-9F22-560EEED06976}</a:tableStyleId>
              </a:tblPr>
              <a:tblGrid>
                <a:gridCol w="9904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723900">
                  <a:extLst>
                    <a:ext uri="{9D8B030D-6E8A-4147-A177-3AD203B41FA5}">
                      <a16:colId xmlns:a16="http://schemas.microsoft.com/office/drawing/2014/main" val="20004"/>
                    </a:ext>
                  </a:extLst>
                </a:gridCol>
                <a:gridCol w="723900">
                  <a:extLst>
                    <a:ext uri="{9D8B030D-6E8A-4147-A177-3AD203B41FA5}">
                      <a16:colId xmlns:a16="http://schemas.microsoft.com/office/drawing/2014/main" val="20005"/>
                    </a:ext>
                  </a:extLst>
                </a:gridCol>
                <a:gridCol w="723900">
                  <a:extLst>
                    <a:ext uri="{9D8B030D-6E8A-4147-A177-3AD203B41FA5}">
                      <a16:colId xmlns:a16="http://schemas.microsoft.com/office/drawing/2014/main" val="20006"/>
                    </a:ext>
                  </a:extLst>
                </a:gridCol>
                <a:gridCol w="723900">
                  <a:extLst>
                    <a:ext uri="{9D8B030D-6E8A-4147-A177-3AD203B41FA5}">
                      <a16:colId xmlns:a16="http://schemas.microsoft.com/office/drawing/2014/main" val="20007"/>
                    </a:ext>
                  </a:extLst>
                </a:gridCol>
                <a:gridCol w="723900">
                  <a:extLst>
                    <a:ext uri="{9D8B030D-6E8A-4147-A177-3AD203B41FA5}">
                      <a16:colId xmlns:a16="http://schemas.microsoft.com/office/drawing/2014/main" val="20008"/>
                    </a:ext>
                  </a:extLst>
                </a:gridCol>
                <a:gridCol w="723900">
                  <a:extLst>
                    <a:ext uri="{9D8B030D-6E8A-4147-A177-3AD203B41FA5}">
                      <a16:colId xmlns:a16="http://schemas.microsoft.com/office/drawing/2014/main" val="20009"/>
                    </a:ext>
                  </a:extLst>
                </a:gridCol>
              </a:tblGrid>
              <a:tr h="381000">
                <a:tc>
                  <a:txBody>
                    <a:bodyPr/>
                    <a:lstStyle/>
                    <a:p>
                      <a:pPr marL="0" lvl="0" indent="0" algn="ctr" rtl="0">
                        <a:spcBef>
                          <a:spcPts val="0"/>
                        </a:spcBef>
                        <a:spcAft>
                          <a:spcPts val="0"/>
                        </a:spcAft>
                        <a:buNone/>
                      </a:pPr>
                      <a:r>
                        <a:rPr lang="en-GB">
                          <a:latin typeface="Avenir"/>
                          <a:ea typeface="Avenir"/>
                          <a:cs typeface="Avenir"/>
                          <a:sym typeface="Avenir"/>
                        </a:rPr>
                        <a:t>Before</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33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32</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38</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37</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47</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48</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latin typeface="Avenir"/>
                          <a:ea typeface="Avenir"/>
                          <a:cs typeface="Avenir"/>
                          <a:sym typeface="Avenir"/>
                        </a:rPr>
                        <a:t>After</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42</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37</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36</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49</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49</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48</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latin typeface="Avenir"/>
                          <a:ea typeface="Avenir"/>
                          <a:cs typeface="Avenir"/>
                          <a:sym typeface="Avenir"/>
                        </a:rPr>
                        <a:t>d</a:t>
                      </a:r>
                      <a:r>
                        <a:rPr lang="en-GB" baseline="-25000">
                          <a:latin typeface="Avenir"/>
                          <a:ea typeface="Avenir"/>
                          <a:cs typeface="Avenir"/>
                          <a:sym typeface="Avenir"/>
                        </a:rPr>
                        <a:t>i</a:t>
                      </a:r>
                      <a:r>
                        <a:rPr lang="en-GB">
                          <a:latin typeface="Avenir"/>
                          <a:ea typeface="Avenir"/>
                          <a:cs typeface="Avenir"/>
                          <a:sym typeface="Avenir"/>
                        </a:rPr>
                        <a:t>=y</a:t>
                      </a:r>
                      <a:r>
                        <a:rPr lang="en-GB" baseline="-25000">
                          <a:latin typeface="Avenir"/>
                          <a:ea typeface="Avenir"/>
                          <a:cs typeface="Avenir"/>
                          <a:sym typeface="Avenir"/>
                        </a:rPr>
                        <a:t>i</a:t>
                      </a:r>
                      <a:r>
                        <a:rPr lang="en-GB">
                          <a:latin typeface="Avenir"/>
                          <a:ea typeface="Avenir"/>
                          <a:cs typeface="Avenir"/>
                          <a:sym typeface="Avenir"/>
                        </a:rPr>
                        <a:t>-x</a:t>
                      </a:r>
                      <a:r>
                        <a:rPr lang="en-GB" baseline="-25000">
                          <a:latin typeface="Avenir"/>
                          <a:ea typeface="Avenir"/>
                          <a:cs typeface="Avenir"/>
                          <a:sym typeface="Avenir"/>
                        </a:rPr>
                        <a:t>i</a:t>
                      </a:r>
                      <a:endParaRPr baseline="-250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9</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-7</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8</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5"/>
          <p:cNvSpPr txBox="1"/>
          <p:nvPr/>
        </p:nvSpPr>
        <p:spPr>
          <a:xfrm>
            <a:off x="422025" y="1571700"/>
            <a:ext cx="8721900" cy="26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Solution</a:t>
            </a:r>
            <a:r>
              <a:rPr lang="en-GB" sz="1800">
                <a:solidFill>
                  <a:srgbClr val="000000"/>
                </a:solidFill>
                <a:latin typeface="Avenir"/>
                <a:ea typeface="Avenir"/>
                <a:cs typeface="Avenir"/>
                <a:sym typeface="Avenir"/>
              </a:rPr>
              <a:t>:</a:t>
            </a:r>
            <a:endParaRPr sz="1800">
              <a:solidFill>
                <a:srgbClr val="000000"/>
              </a:solidFill>
              <a:latin typeface="Avenir"/>
              <a:ea typeface="Avenir"/>
              <a:cs typeface="Avenir"/>
              <a:sym typeface="Avenir"/>
            </a:endParaRPr>
          </a:p>
          <a:p>
            <a:pPr marL="0" lvl="0" indent="0" algn="l" rtl="0">
              <a:lnSpc>
                <a:spcPct val="100000"/>
              </a:lnSpc>
              <a:spcBef>
                <a:spcPts val="2000"/>
              </a:spcBef>
              <a:spcAft>
                <a:spcPts val="0"/>
              </a:spcAft>
              <a:buNone/>
            </a:pPr>
            <a:r>
              <a:rPr lang="en-GB" sz="1600">
                <a:solidFill>
                  <a:schemeClr val="dk1"/>
                </a:solidFill>
                <a:latin typeface="Avenir"/>
                <a:ea typeface="Avenir"/>
                <a:cs typeface="Avenir"/>
                <a:sym typeface="Avenir"/>
              </a:rPr>
              <a:t>To test,</a:t>
            </a:r>
            <a:br>
              <a:rPr lang="en-GB" sz="1600">
                <a:solidFill>
                  <a:schemeClr val="dk1"/>
                </a:solidFill>
                <a:latin typeface="Avenir"/>
                <a:ea typeface="Avenir"/>
                <a:cs typeface="Avenir"/>
                <a:sym typeface="Avenir"/>
              </a:rPr>
            </a:br>
            <a:r>
              <a:rPr lang="en-GB" sz="1600">
                <a:solidFill>
                  <a:schemeClr val="dk1"/>
                </a:solidFill>
                <a:latin typeface="Avenir"/>
                <a:ea typeface="Avenir"/>
                <a:cs typeface="Avenir"/>
                <a:sym typeface="Avenir"/>
              </a:rPr>
              <a:t>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The advertisement was not effective  against	H</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The advertisement was effective  	 			( µ</a:t>
            </a:r>
            <a:r>
              <a:rPr lang="en-GB" sz="1600" baseline="-25000">
                <a:solidFill>
                  <a:schemeClr val="dk1"/>
                </a:solidFill>
                <a:latin typeface="Avenir"/>
                <a:ea typeface="Avenir"/>
                <a:cs typeface="Avenir"/>
                <a:sym typeface="Avenir"/>
              </a:rPr>
              <a:t>d</a:t>
            </a:r>
            <a:r>
              <a:rPr lang="en-GB" sz="1600">
                <a:solidFill>
                  <a:schemeClr val="dk1"/>
                </a:solidFill>
                <a:latin typeface="Avenir"/>
                <a:ea typeface="Avenir"/>
                <a:cs typeface="Avenir"/>
                <a:sym typeface="Avenir"/>
              </a:rPr>
              <a:t> ≤ 0)					        				(µ</a:t>
            </a:r>
            <a:r>
              <a:rPr lang="en-GB" sz="1600" baseline="-25000">
                <a:solidFill>
                  <a:schemeClr val="dk1"/>
                </a:solidFill>
                <a:latin typeface="Avenir"/>
                <a:ea typeface="Avenir"/>
                <a:cs typeface="Avenir"/>
                <a:sym typeface="Avenir"/>
              </a:rPr>
              <a:t>d</a:t>
            </a:r>
            <a:r>
              <a:rPr lang="en-GB" sz="1600">
                <a:solidFill>
                  <a:schemeClr val="dk1"/>
                </a:solidFill>
                <a:latin typeface="Avenir"/>
                <a:ea typeface="Avenir"/>
                <a:cs typeface="Avenir"/>
                <a:sym typeface="Avenir"/>
              </a:rPr>
              <a:t> &gt; 0)</a:t>
            </a:r>
            <a:r>
              <a:rPr lang="en-GB" sz="1600">
                <a:latin typeface="Avenir"/>
                <a:ea typeface="Avenir"/>
                <a:cs typeface="Avenir"/>
                <a:sym typeface="Avenir"/>
              </a:rPr>
              <a:t/>
            </a:r>
            <a:br>
              <a:rPr lang="en-GB" sz="1600">
                <a:latin typeface="Avenir"/>
                <a:ea typeface="Avenir"/>
                <a:cs typeface="Avenir"/>
                <a:sym typeface="Avenir"/>
              </a:rPr>
            </a:br>
            <a:r>
              <a:rPr lang="en-GB" sz="1600">
                <a:latin typeface="Avenir"/>
                <a:ea typeface="Avenir"/>
                <a:cs typeface="Avenir"/>
                <a:sym typeface="Avenir"/>
              </a:rPr>
              <a:t>	</a:t>
            </a:r>
            <a:endParaRPr sz="1600">
              <a:latin typeface="Avenir"/>
              <a:ea typeface="Avenir"/>
              <a:cs typeface="Avenir"/>
              <a:sym typeface="Avenir"/>
            </a:endParaRPr>
          </a:p>
          <a:p>
            <a:pPr marL="0" lvl="0" indent="0" algn="l" rtl="0">
              <a:lnSpc>
                <a:spcPct val="100000"/>
              </a:lnSpc>
              <a:spcBef>
                <a:spcPts val="2000"/>
              </a:spcBef>
              <a:spcAft>
                <a:spcPts val="0"/>
              </a:spcAft>
              <a:buNone/>
            </a:pPr>
            <a:r>
              <a:rPr lang="en-GB" sz="1600">
                <a:latin typeface="Avenir"/>
                <a:ea typeface="Avenir"/>
                <a:cs typeface="Avenir"/>
                <a:sym typeface="Avenir"/>
              </a:rPr>
              <a:t>We have mean                            and its variance</a:t>
            </a:r>
            <a:endParaRPr sz="1600">
              <a:latin typeface="Avenir"/>
              <a:ea typeface="Avenir"/>
              <a:cs typeface="Avenir"/>
              <a:sym typeface="Avenir"/>
            </a:endParaRPr>
          </a:p>
          <a:p>
            <a:pPr marL="0" lvl="0" indent="0" algn="l" rtl="0">
              <a:lnSpc>
                <a:spcPct val="100000"/>
              </a:lnSpc>
              <a:spcBef>
                <a:spcPts val="2000"/>
              </a:spcBef>
              <a:spcAft>
                <a:spcPts val="2000"/>
              </a:spcAft>
              <a:buNone/>
            </a:pPr>
            <a:r>
              <a:rPr lang="en-GB" sz="1600">
                <a:latin typeface="Avenir"/>
                <a:ea typeface="Avenir"/>
                <a:cs typeface="Avenir"/>
                <a:sym typeface="Avenir"/>
              </a:rPr>
              <a:t>The test statistic is  </a:t>
            </a:r>
            <a:endParaRPr sz="1600">
              <a:latin typeface="Avenir"/>
              <a:ea typeface="Avenir"/>
              <a:cs typeface="Avenir"/>
              <a:sym typeface="Avenir"/>
            </a:endParaRPr>
          </a:p>
        </p:txBody>
      </p:sp>
      <p:pic>
        <p:nvPicPr>
          <p:cNvPr id="574" name="Google Shape;574;p75" descr="\bar d = \frac{\sum d_i}{n} = 0.22" title="MathEquation,#000000"/>
          <p:cNvPicPr preferRelativeResize="0"/>
          <p:nvPr/>
        </p:nvPicPr>
        <p:blipFill>
          <a:blip r:embed="rId3">
            <a:alphaModFix/>
          </a:blip>
          <a:stretch>
            <a:fillRect/>
          </a:stretch>
        </p:blipFill>
        <p:spPr>
          <a:xfrm>
            <a:off x="1971884" y="3387227"/>
            <a:ext cx="1318054" cy="304800"/>
          </a:xfrm>
          <a:prstGeom prst="rect">
            <a:avLst/>
          </a:prstGeom>
          <a:noFill/>
          <a:ln>
            <a:noFill/>
          </a:ln>
        </p:spPr>
      </p:pic>
      <p:sp>
        <p:nvSpPr>
          <p:cNvPr id="575" name="Google Shape;575;p75"/>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Two sample t-test for paired data</a:t>
            </a:r>
            <a:endParaRPr/>
          </a:p>
        </p:txBody>
      </p:sp>
      <p:pic>
        <p:nvPicPr>
          <p:cNvPr id="576" name="Google Shape;576;p75" descr="t = \frac{ \bar d - \mu_d}{s/\sqrt n}= \frac{ 0.22- 0}{6.6101/\sqrt 9} = 0.0998" title="MathEquation,#000000"/>
          <p:cNvPicPr preferRelativeResize="0"/>
          <p:nvPr/>
        </p:nvPicPr>
        <p:blipFill>
          <a:blip r:embed="rId4">
            <a:alphaModFix/>
          </a:blip>
          <a:stretch>
            <a:fillRect/>
          </a:stretch>
        </p:blipFill>
        <p:spPr>
          <a:xfrm>
            <a:off x="2403950" y="4250824"/>
            <a:ext cx="3038424" cy="505125"/>
          </a:xfrm>
          <a:prstGeom prst="rect">
            <a:avLst/>
          </a:prstGeom>
          <a:noFill/>
          <a:ln>
            <a:noFill/>
          </a:ln>
        </p:spPr>
      </p:pic>
      <p:pic>
        <p:nvPicPr>
          <p:cNvPr id="577" name="Google Shape;577;p75" descr="s^2 = \frac{\sum (d_i - \bar d)^2}{n-1} = 43.6944" title="MathEquation,#000000"/>
          <p:cNvPicPr preferRelativeResize="0"/>
          <p:nvPr/>
        </p:nvPicPr>
        <p:blipFill>
          <a:blip r:embed="rId5">
            <a:alphaModFix/>
          </a:blip>
          <a:stretch>
            <a:fillRect/>
          </a:stretch>
        </p:blipFill>
        <p:spPr>
          <a:xfrm>
            <a:off x="4923700" y="3342775"/>
            <a:ext cx="2157260" cy="393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6"/>
          <p:cNvSpPr txBox="1"/>
          <p:nvPr/>
        </p:nvSpPr>
        <p:spPr>
          <a:xfrm>
            <a:off x="422025" y="1571700"/>
            <a:ext cx="6995700" cy="29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Avenir"/>
                <a:ea typeface="Avenir"/>
                <a:cs typeface="Avenir"/>
                <a:sym typeface="Avenir"/>
              </a:rPr>
              <a:t>Solution</a:t>
            </a:r>
            <a:r>
              <a:rPr lang="en-GB" sz="1800">
                <a:solidFill>
                  <a:srgbClr val="000000"/>
                </a:solidFill>
                <a:latin typeface="Avenir"/>
                <a:ea typeface="Avenir"/>
                <a:cs typeface="Avenir"/>
                <a:sym typeface="Avenir"/>
              </a:rPr>
              <a:t>:</a:t>
            </a:r>
            <a:endParaRPr sz="1800">
              <a:solidFill>
                <a:srgbClr val="000000"/>
              </a:solidFill>
              <a:latin typeface="Avenir"/>
              <a:ea typeface="Avenir"/>
              <a:cs typeface="Avenir"/>
              <a:sym typeface="Avenir"/>
            </a:endParaRPr>
          </a:p>
          <a:p>
            <a:pPr marL="0" lvl="0" indent="0" algn="l" rtl="0">
              <a:lnSpc>
                <a:spcPct val="115000"/>
              </a:lnSpc>
              <a:spcBef>
                <a:spcPts val="2000"/>
              </a:spcBef>
              <a:spcAft>
                <a:spcPts val="0"/>
              </a:spcAft>
              <a:buNone/>
            </a:pPr>
            <a:r>
              <a:rPr lang="en-GB" sz="1600">
                <a:latin typeface="Avenir"/>
                <a:ea typeface="Avenir"/>
                <a:cs typeface="Avenir"/>
                <a:sym typeface="Avenir"/>
              </a:rPr>
              <a:t>Decision Rule: Reject H</a:t>
            </a:r>
            <a:r>
              <a:rPr lang="en-GB" sz="1600" baseline="-25000">
                <a:latin typeface="Avenir"/>
                <a:ea typeface="Avenir"/>
                <a:cs typeface="Avenir"/>
                <a:sym typeface="Avenir"/>
              </a:rPr>
              <a:t>0</a:t>
            </a:r>
            <a:r>
              <a:rPr lang="en-GB" sz="1600">
                <a:latin typeface="Avenir"/>
                <a:ea typeface="Avenir"/>
                <a:cs typeface="Avenir"/>
                <a:sym typeface="Avenir"/>
              </a:rPr>
              <a:t>, if</a:t>
            </a:r>
            <a:r>
              <a:rPr lang="en-GB" sz="1200">
                <a:latin typeface="Avenir"/>
                <a:ea typeface="Avenir"/>
                <a:cs typeface="Avenir"/>
                <a:sym typeface="Avenir"/>
              </a:rPr>
              <a:t> </a:t>
            </a:r>
            <a:r>
              <a:rPr lang="en-GB" sz="1600">
                <a:latin typeface="Avenir"/>
                <a:ea typeface="Avenir"/>
                <a:cs typeface="Avenir"/>
                <a:sym typeface="Avenir"/>
              </a:rPr>
              <a:t>t</a:t>
            </a:r>
            <a:r>
              <a:rPr lang="en-GB" sz="1600" baseline="-25000">
                <a:latin typeface="Avenir"/>
                <a:ea typeface="Avenir"/>
                <a:cs typeface="Avenir"/>
                <a:sym typeface="Avenir"/>
              </a:rPr>
              <a:t>calc</a:t>
            </a:r>
            <a:r>
              <a:rPr lang="en-GB" sz="1600">
                <a:latin typeface="Avenir"/>
                <a:ea typeface="Avenir"/>
                <a:cs typeface="Avenir"/>
                <a:sym typeface="Avenir"/>
              </a:rPr>
              <a:t> &gt; t</a:t>
            </a:r>
            <a:r>
              <a:rPr lang="en-GB" sz="1600" baseline="-25000">
                <a:latin typeface="Avenir"/>
                <a:ea typeface="Avenir"/>
                <a:cs typeface="Avenir"/>
                <a:sym typeface="Avenir"/>
              </a:rPr>
              <a:t>df,</a:t>
            </a:r>
            <a:r>
              <a:rPr lang="en-GB" sz="1600" baseline="-25000">
                <a:solidFill>
                  <a:schemeClr val="dk1"/>
                </a:solidFill>
                <a:latin typeface="Avenir"/>
                <a:ea typeface="Avenir"/>
                <a:cs typeface="Avenir"/>
                <a:sym typeface="Avenir"/>
              </a:rPr>
              <a:t>α</a:t>
            </a:r>
            <a:endParaRPr sz="1600">
              <a:solidFill>
                <a:schemeClr val="dk1"/>
              </a:solidFill>
              <a:latin typeface="Avenir"/>
              <a:ea typeface="Avenir"/>
              <a:cs typeface="Avenir"/>
              <a:sym typeface="Avenir"/>
            </a:endParaRPr>
          </a:p>
          <a:p>
            <a:pPr marL="0" lvl="0" indent="0" algn="l" rtl="0">
              <a:lnSpc>
                <a:spcPct val="115000"/>
              </a:lnSpc>
              <a:spcBef>
                <a:spcPts val="2000"/>
              </a:spcBef>
              <a:spcAft>
                <a:spcPts val="0"/>
              </a:spcAft>
              <a:buNone/>
            </a:pPr>
            <a:r>
              <a:rPr lang="en-GB" sz="1600">
                <a:solidFill>
                  <a:schemeClr val="dk1"/>
                </a:solidFill>
                <a:latin typeface="Avenir"/>
                <a:ea typeface="Avenir"/>
                <a:cs typeface="Avenir"/>
                <a:sym typeface="Avenir"/>
              </a:rPr>
              <a:t>Here t</a:t>
            </a:r>
            <a:r>
              <a:rPr lang="en-GB" sz="1600" baseline="-25000">
                <a:solidFill>
                  <a:schemeClr val="dk1"/>
                </a:solidFill>
                <a:latin typeface="Avenir"/>
                <a:ea typeface="Avenir"/>
                <a:cs typeface="Avenir"/>
                <a:sym typeface="Avenir"/>
              </a:rPr>
              <a:t>df,α</a:t>
            </a:r>
            <a:r>
              <a:rPr lang="en-GB" sz="1600">
                <a:solidFill>
                  <a:schemeClr val="dk1"/>
                </a:solidFill>
                <a:latin typeface="Avenir"/>
                <a:ea typeface="Avenir"/>
                <a:cs typeface="Avenir"/>
                <a:sym typeface="Avenir"/>
              </a:rPr>
              <a:t> = t</a:t>
            </a:r>
            <a:r>
              <a:rPr lang="en-GB" sz="1600" baseline="-25000">
                <a:solidFill>
                  <a:schemeClr val="dk1"/>
                </a:solidFill>
                <a:latin typeface="Avenir"/>
                <a:ea typeface="Avenir"/>
                <a:cs typeface="Avenir"/>
                <a:sym typeface="Avenir"/>
              </a:rPr>
              <a:t>n-1,α</a:t>
            </a:r>
            <a:r>
              <a:rPr lang="en-GB" sz="1600">
                <a:solidFill>
                  <a:schemeClr val="dk1"/>
                </a:solidFill>
                <a:latin typeface="Avenir"/>
                <a:ea typeface="Avenir"/>
                <a:cs typeface="Avenir"/>
                <a:sym typeface="Avenir"/>
              </a:rPr>
              <a:t>= t</a:t>
            </a:r>
            <a:r>
              <a:rPr lang="en-GB" sz="1600" baseline="-25000">
                <a:solidFill>
                  <a:schemeClr val="dk1"/>
                </a:solidFill>
                <a:latin typeface="Avenir"/>
                <a:ea typeface="Avenir"/>
                <a:cs typeface="Avenir"/>
                <a:sym typeface="Avenir"/>
              </a:rPr>
              <a:t>8,0.05</a:t>
            </a:r>
            <a:r>
              <a:rPr lang="en-GB" sz="1600">
                <a:solidFill>
                  <a:schemeClr val="dk1"/>
                </a:solidFill>
                <a:latin typeface="Avenir"/>
                <a:ea typeface="Avenir"/>
                <a:cs typeface="Avenir"/>
                <a:sym typeface="Avenir"/>
              </a:rPr>
              <a:t> = 1.86</a:t>
            </a:r>
            <a:endParaRPr sz="1600">
              <a:solidFill>
                <a:schemeClr val="dk1"/>
              </a:solidFill>
              <a:latin typeface="Avenir"/>
              <a:ea typeface="Avenir"/>
              <a:cs typeface="Avenir"/>
              <a:sym typeface="Avenir"/>
            </a:endParaRPr>
          </a:p>
          <a:p>
            <a:pPr marL="0" lvl="0" indent="0" algn="l" rtl="0">
              <a:lnSpc>
                <a:spcPct val="100000"/>
              </a:lnSpc>
              <a:spcBef>
                <a:spcPts val="2000"/>
              </a:spcBef>
              <a:spcAft>
                <a:spcPts val="0"/>
              </a:spcAft>
              <a:buNone/>
            </a:pPr>
            <a:r>
              <a:rPr lang="en-GB" sz="1600">
                <a:solidFill>
                  <a:schemeClr val="dk1"/>
                </a:solidFill>
                <a:latin typeface="Avenir"/>
                <a:ea typeface="Avenir"/>
                <a:cs typeface="Avenir"/>
                <a:sym typeface="Avenir"/>
              </a:rPr>
              <a:t>Since 1.86 &gt; 0.0998, fail to reject H</a:t>
            </a:r>
            <a:r>
              <a:rPr lang="en-GB" sz="1600" baseline="-25000">
                <a:solidFill>
                  <a:schemeClr val="dk1"/>
                </a:solidFill>
                <a:latin typeface="Avenir"/>
                <a:ea typeface="Avenir"/>
                <a:cs typeface="Avenir"/>
                <a:sym typeface="Avenir"/>
              </a:rPr>
              <a:t>0</a:t>
            </a:r>
            <a:endParaRPr sz="1600" baseline="-25000">
              <a:solidFill>
                <a:schemeClr val="dk1"/>
              </a:solidFill>
              <a:latin typeface="Avenir"/>
              <a:ea typeface="Avenir"/>
              <a:cs typeface="Avenir"/>
              <a:sym typeface="Avenir"/>
            </a:endParaRPr>
          </a:p>
          <a:p>
            <a:pPr marL="0" lvl="0" indent="0" algn="l" rtl="0">
              <a:lnSpc>
                <a:spcPct val="100000"/>
              </a:lnSpc>
              <a:spcBef>
                <a:spcPts val="2000"/>
              </a:spcBef>
              <a:spcAft>
                <a:spcPts val="2000"/>
              </a:spcAft>
              <a:buNone/>
            </a:pPr>
            <a:r>
              <a:rPr lang="en-GB" sz="1600">
                <a:solidFill>
                  <a:schemeClr val="dk1"/>
                </a:solidFill>
                <a:latin typeface="Avenir"/>
                <a:ea typeface="Avenir"/>
                <a:cs typeface="Avenir"/>
                <a:sym typeface="Avenir"/>
              </a:rPr>
              <a:t>Thus, there is no effect of the advertisement. </a:t>
            </a:r>
            <a:endParaRPr sz="1600">
              <a:latin typeface="Avenir"/>
              <a:ea typeface="Avenir"/>
              <a:cs typeface="Avenir"/>
              <a:sym typeface="Avenir"/>
            </a:endParaRPr>
          </a:p>
        </p:txBody>
      </p:sp>
      <p:sp>
        <p:nvSpPr>
          <p:cNvPr id="583" name="Google Shape;583;p76"/>
          <p:cNvSpPr txBox="1">
            <a:spLocks noGrp="1"/>
          </p:cNvSpPr>
          <p:nvPr>
            <p:ph type="subTitle" idx="1"/>
          </p:nvPr>
        </p:nvSpPr>
        <p:spPr>
          <a:xfrm>
            <a:off x="422025" y="974925"/>
            <a:ext cx="65379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Two sample t-test for paired data</a:t>
            </a:r>
            <a:endParaRPr/>
          </a:p>
        </p:txBody>
      </p:sp>
      <p:pic>
        <p:nvPicPr>
          <p:cNvPr id="584" name="Google Shape;584;p76"/>
          <p:cNvPicPr preferRelativeResize="0"/>
          <p:nvPr/>
        </p:nvPicPr>
        <p:blipFill rotWithShape="1">
          <a:blip r:embed="rId3">
            <a:alphaModFix/>
          </a:blip>
          <a:srcRect b="10514"/>
          <a:stretch/>
        </p:blipFill>
        <p:spPr>
          <a:xfrm>
            <a:off x="5598250" y="1892225"/>
            <a:ext cx="3055525" cy="1696650"/>
          </a:xfrm>
          <a:prstGeom prst="rect">
            <a:avLst/>
          </a:prstGeom>
          <a:noFill/>
          <a:ln>
            <a:noFill/>
          </a:ln>
        </p:spPr>
      </p:pic>
      <p:sp>
        <p:nvSpPr>
          <p:cNvPr id="585" name="Google Shape;585;p76"/>
          <p:cNvSpPr txBox="1"/>
          <p:nvPr/>
        </p:nvSpPr>
        <p:spPr>
          <a:xfrm>
            <a:off x="7322950" y="3214025"/>
            <a:ext cx="663900" cy="294900"/>
          </a:xfrm>
          <a:prstGeom prst="rect">
            <a:avLst/>
          </a:prstGeom>
          <a:noFill/>
          <a:ln>
            <a:noFill/>
          </a:ln>
        </p:spPr>
        <p:txBody>
          <a:bodyPr spcFirstLastPara="1" wrap="square" lIns="91425" tIns="91425" rIns="91425" bIns="91425" anchor="t" anchorCtr="0">
            <a:noAutofit/>
          </a:bodyPr>
          <a:lstStyle/>
          <a:p>
            <a:pPr marL="1170000" lvl="0" indent="-1170000" algn="l" rtl="0">
              <a:spcBef>
                <a:spcPts val="0"/>
              </a:spcBef>
              <a:spcAft>
                <a:spcPts val="2000"/>
              </a:spcAft>
              <a:buClr>
                <a:srgbClr val="000000"/>
              </a:buClr>
              <a:buSzPts val="1100"/>
              <a:buFont typeface="Arial"/>
              <a:buNone/>
            </a:pPr>
            <a:r>
              <a:rPr lang="en-GB" sz="1000">
                <a:latin typeface="Avenir"/>
                <a:ea typeface="Avenir"/>
                <a:cs typeface="Avenir"/>
                <a:sym typeface="Avenir"/>
              </a:rPr>
              <a:t>1.86</a:t>
            </a:r>
            <a:endParaRPr sz="1000">
              <a:latin typeface="Avenir"/>
              <a:ea typeface="Avenir"/>
              <a:cs typeface="Avenir"/>
              <a:sym typeface="Aveni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7"/>
          <p:cNvSpPr txBox="1">
            <a:spLocks noGrp="1"/>
          </p:cNvSpPr>
          <p:nvPr>
            <p:ph type="body" idx="2"/>
          </p:nvPr>
        </p:nvSpPr>
        <p:spPr>
          <a:xfrm>
            <a:off x="0" y="2022300"/>
            <a:ext cx="9144000" cy="10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The python code to conduct a t test for two population means which are paired is</a:t>
            </a:r>
            <a:endParaRPr>
              <a:solidFill>
                <a:schemeClr val="dk1"/>
              </a:solidFill>
            </a:endParaRPr>
          </a:p>
          <a:p>
            <a:pPr marL="0" lvl="0" indent="0" algn="ctr" rtl="0">
              <a:spcBef>
                <a:spcPts val="1600"/>
              </a:spcBef>
              <a:spcAft>
                <a:spcPts val="1600"/>
              </a:spcAft>
              <a:buClr>
                <a:schemeClr val="dk1"/>
              </a:buClr>
              <a:buSzPts val="1100"/>
              <a:buFont typeface="Arial"/>
              <a:buNone/>
            </a:pPr>
            <a:r>
              <a:rPr lang="en-GB">
                <a:solidFill>
                  <a:srgbClr val="25AAE2"/>
                </a:solidFill>
              </a:rPr>
              <a:t>scipy.stats.ttest_rel(Sample_1, Sample_2)</a:t>
            </a:r>
            <a:endParaRPr>
              <a:solidFill>
                <a:srgbClr val="25AAE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311700" y="2150850"/>
            <a:ext cx="8520600" cy="15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Tests for Categorical Data</a:t>
            </a:r>
            <a:endParaRPr/>
          </a:p>
        </p:txBody>
      </p:sp>
      <p:sp>
        <p:nvSpPr>
          <p:cNvPr id="95" name="Google Shape;95;p16"/>
          <p:cNvSpPr txBox="1"/>
          <p:nvPr/>
        </p:nvSpPr>
        <p:spPr>
          <a:xfrm>
            <a:off x="1358375" y="3861450"/>
            <a:ext cx="28695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extLst>
      <p:ext uri="{BB962C8B-B14F-4D97-AF65-F5344CB8AC3E}">
        <p14:creationId xmlns:p14="http://schemas.microsoft.com/office/powerpoint/2010/main" val="2863470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Tests for categorical data</a:t>
            </a:r>
            <a:endParaRPr/>
          </a:p>
        </p:txBody>
      </p:sp>
      <p:sp>
        <p:nvSpPr>
          <p:cNvPr id="101" name="Google Shape;101;p17"/>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collected data is at times best represented by categories</a:t>
            </a:r>
            <a:endParaRPr/>
          </a:p>
          <a:p>
            <a:pPr marL="457200" lvl="0" indent="-330200" algn="l" rtl="0">
              <a:lnSpc>
                <a:spcPct val="115000"/>
              </a:lnSpc>
              <a:spcBef>
                <a:spcPts val="4000"/>
              </a:spcBef>
              <a:spcAft>
                <a:spcPts val="0"/>
              </a:spcAft>
              <a:buSzPts val="1600"/>
              <a:buChar char="●"/>
            </a:pPr>
            <a:r>
              <a:rPr lang="en-GB"/>
              <a:t>These categories are summarized by their frequency of occurrence. It may be of interest whether this frequency is equal to the expectation/claim</a:t>
            </a:r>
            <a:endParaRPr/>
          </a:p>
          <a:p>
            <a:pPr marL="457200" lvl="0" indent="-330200" algn="l" rtl="0">
              <a:lnSpc>
                <a:spcPct val="100000"/>
              </a:lnSpc>
              <a:spcBef>
                <a:spcPts val="4000"/>
              </a:spcBef>
              <a:spcAft>
                <a:spcPts val="4000"/>
              </a:spcAft>
              <a:buSzPts val="1600"/>
              <a:buChar char="●"/>
            </a:pPr>
            <a:r>
              <a:rPr lang="en-GB"/>
              <a:t>It may also be of interest to know whether the categories are statistically independent</a:t>
            </a:r>
            <a:endParaRPr/>
          </a:p>
        </p:txBody>
      </p:sp>
    </p:spTree>
    <p:extLst>
      <p:ext uri="{BB962C8B-B14F-4D97-AF65-F5344CB8AC3E}">
        <p14:creationId xmlns:p14="http://schemas.microsoft.com/office/powerpoint/2010/main" val="12770648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Chi-square tests</a:t>
            </a:r>
            <a:endParaRPr/>
          </a:p>
        </p:txBody>
      </p:sp>
      <p:sp>
        <p:nvSpPr>
          <p:cNvPr id="107" name="Google Shape;107;p18"/>
          <p:cNvSpPr txBox="1">
            <a:spLocks noGrp="1"/>
          </p:cNvSpPr>
          <p:nvPr>
            <p:ph type="body" idx="2"/>
          </p:nvPr>
        </p:nvSpPr>
        <p:spPr>
          <a:xfrm>
            <a:off x="422025" y="1571700"/>
            <a:ext cx="83991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These interests are tested by non-parametric ways</a:t>
            </a:r>
            <a:endParaRPr/>
          </a:p>
          <a:p>
            <a:pPr marL="457200" lvl="0" indent="-330200" algn="l" rtl="0">
              <a:lnSpc>
                <a:spcPct val="100000"/>
              </a:lnSpc>
              <a:spcBef>
                <a:spcPts val="2000"/>
              </a:spcBef>
              <a:spcAft>
                <a:spcPts val="0"/>
              </a:spcAft>
              <a:buSzPts val="1600"/>
              <a:buChar char="●"/>
            </a:pPr>
            <a:r>
              <a:rPr lang="en-GB"/>
              <a:t>Tests based on the chi-square distribution are used</a:t>
            </a:r>
            <a:endParaRPr/>
          </a:p>
          <a:p>
            <a:pPr marL="457200" lvl="0" indent="-330200" algn="l" rtl="0">
              <a:lnSpc>
                <a:spcPct val="100000"/>
              </a:lnSpc>
              <a:spcBef>
                <a:spcPts val="2000"/>
              </a:spcBef>
              <a:spcAft>
                <a:spcPts val="0"/>
              </a:spcAft>
              <a:buSzPts val="1600"/>
              <a:buChar char="●"/>
            </a:pPr>
            <a:r>
              <a:rPr lang="en-GB"/>
              <a:t>The chi-square tests are used to test:</a:t>
            </a:r>
            <a:endParaRPr/>
          </a:p>
          <a:p>
            <a:pPr marL="914400" lvl="1" indent="-317500" algn="l" rtl="0">
              <a:lnSpc>
                <a:spcPct val="100000"/>
              </a:lnSpc>
              <a:spcBef>
                <a:spcPts val="1500"/>
              </a:spcBef>
              <a:spcAft>
                <a:spcPts val="0"/>
              </a:spcAft>
              <a:buSzPts val="1400"/>
              <a:buChar char="○"/>
            </a:pPr>
            <a:r>
              <a:rPr lang="en-GB">
                <a:solidFill>
                  <a:schemeClr val="dk1"/>
                </a:solidFill>
              </a:rPr>
              <a:t>The goodness of fit</a:t>
            </a:r>
            <a:endParaRPr/>
          </a:p>
          <a:p>
            <a:pPr marL="914400" lvl="1" indent="-317500" algn="l" rtl="0">
              <a:lnSpc>
                <a:spcPct val="100000"/>
              </a:lnSpc>
              <a:spcBef>
                <a:spcPts val="1500"/>
              </a:spcBef>
              <a:spcAft>
                <a:spcPts val="0"/>
              </a:spcAft>
              <a:buSzPts val="1400"/>
              <a:buChar char="○"/>
            </a:pPr>
            <a:r>
              <a:rPr lang="en-GB">
                <a:solidFill>
                  <a:schemeClr val="dk1"/>
                </a:solidFill>
              </a:rPr>
              <a:t>The independence of two attributes </a:t>
            </a:r>
            <a:endParaRPr>
              <a:solidFill>
                <a:schemeClr val="dk1"/>
              </a:solidFill>
            </a:endParaRPr>
          </a:p>
          <a:p>
            <a:pPr marL="457200" lvl="0" indent="-330200" algn="l" rtl="0">
              <a:lnSpc>
                <a:spcPct val="100000"/>
              </a:lnSpc>
              <a:spcBef>
                <a:spcPts val="2000"/>
              </a:spcBef>
              <a:spcAft>
                <a:spcPts val="2000"/>
              </a:spcAft>
              <a:buClr>
                <a:schemeClr val="dk1"/>
              </a:buClr>
              <a:buSzPts val="1600"/>
              <a:buChar char="●"/>
            </a:pPr>
            <a:r>
              <a:rPr lang="en-GB">
                <a:solidFill>
                  <a:schemeClr val="dk1"/>
                </a:solidFill>
              </a:rPr>
              <a:t>Chi-square tests are also used to test for population variance </a:t>
            </a:r>
            <a:endParaRPr>
              <a:solidFill>
                <a:schemeClr val="dk1"/>
              </a:solidFill>
            </a:endParaRPr>
          </a:p>
        </p:txBody>
      </p:sp>
    </p:spTree>
    <p:extLst>
      <p:ext uri="{BB962C8B-B14F-4D97-AF65-F5344CB8AC3E}">
        <p14:creationId xmlns:p14="http://schemas.microsoft.com/office/powerpoint/2010/main" val="1986596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Chi-square distribution </a:t>
            </a:r>
            <a:endParaRPr/>
          </a:p>
        </p:txBody>
      </p:sp>
      <p:sp>
        <p:nvSpPr>
          <p:cNvPr id="113" name="Google Shape;113;p19"/>
          <p:cNvSpPr txBox="1">
            <a:spLocks noGrp="1"/>
          </p:cNvSpPr>
          <p:nvPr>
            <p:ph type="body" idx="2"/>
          </p:nvPr>
        </p:nvSpPr>
        <p:spPr>
          <a:xfrm>
            <a:off x="422025" y="1571700"/>
            <a:ext cx="6307500" cy="33519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GB"/>
              <a:t>Chi-square distribution is sum of squared of standard normals</a:t>
            </a:r>
            <a:br>
              <a:rPr lang="en-GB"/>
            </a:br>
            <a:r>
              <a:rPr lang="en-GB" sz="1400"/>
              <a:t>Let X</a:t>
            </a:r>
            <a:r>
              <a:rPr lang="en-GB" sz="1400" baseline="-25000"/>
              <a:t>1</a:t>
            </a:r>
            <a:r>
              <a:rPr lang="en-GB" sz="1400"/>
              <a:t>, X</a:t>
            </a:r>
            <a:r>
              <a:rPr lang="en-GB" sz="1400" baseline="-25000"/>
              <a:t>2</a:t>
            </a:r>
            <a:r>
              <a:rPr lang="en-GB" sz="1400"/>
              <a:t>, …, X</a:t>
            </a:r>
            <a:r>
              <a:rPr lang="en-GB" sz="1400" baseline="-25000"/>
              <a:t>n</a:t>
            </a:r>
            <a:r>
              <a:rPr lang="en-GB" sz="1400"/>
              <a:t> be n standard normal variates, </a:t>
            </a:r>
            <a:br>
              <a:rPr lang="en-GB" sz="1400"/>
            </a:br>
            <a:r>
              <a:rPr lang="en-GB" sz="1400"/>
              <a:t>then Y =  </a:t>
            </a:r>
            <a:r>
              <a:rPr lang="en-GB" sz="1400">
                <a:solidFill>
                  <a:schemeClr val="dk1"/>
                </a:solidFill>
              </a:rPr>
              <a:t>X</a:t>
            </a:r>
            <a:r>
              <a:rPr lang="en-GB" sz="1400" baseline="30000">
                <a:solidFill>
                  <a:schemeClr val="dk1"/>
                </a:solidFill>
              </a:rPr>
              <a:t>2</a:t>
            </a:r>
            <a:r>
              <a:rPr lang="en-GB" sz="1400" baseline="-25000">
                <a:solidFill>
                  <a:schemeClr val="dk1"/>
                </a:solidFill>
              </a:rPr>
              <a:t>1</a:t>
            </a:r>
            <a:r>
              <a:rPr lang="en-GB" sz="1400">
                <a:solidFill>
                  <a:schemeClr val="dk1"/>
                </a:solidFill>
              </a:rPr>
              <a:t> +  X</a:t>
            </a:r>
            <a:r>
              <a:rPr lang="en-GB" sz="1400" baseline="30000">
                <a:solidFill>
                  <a:schemeClr val="dk1"/>
                </a:solidFill>
              </a:rPr>
              <a:t>2</a:t>
            </a:r>
            <a:r>
              <a:rPr lang="en-GB" sz="1400" baseline="-25000">
                <a:solidFill>
                  <a:schemeClr val="dk1"/>
                </a:solidFill>
              </a:rPr>
              <a:t>2</a:t>
            </a:r>
            <a:r>
              <a:rPr lang="en-GB" sz="1400">
                <a:solidFill>
                  <a:schemeClr val="dk1"/>
                </a:solidFill>
              </a:rPr>
              <a:t> +  … + X</a:t>
            </a:r>
            <a:r>
              <a:rPr lang="en-GB" sz="1400" baseline="30000">
                <a:solidFill>
                  <a:schemeClr val="dk1"/>
                </a:solidFill>
              </a:rPr>
              <a:t>2</a:t>
            </a:r>
            <a:r>
              <a:rPr lang="en-GB" sz="1400" baseline="-25000">
                <a:solidFill>
                  <a:schemeClr val="dk1"/>
                </a:solidFill>
              </a:rPr>
              <a:t>n</a:t>
            </a:r>
            <a:r>
              <a:rPr lang="en-GB" sz="1400">
                <a:solidFill>
                  <a:schemeClr val="dk1"/>
                </a:solidFill>
              </a:rPr>
              <a:t>, </a:t>
            </a:r>
            <a:br>
              <a:rPr lang="en-GB" sz="1400">
                <a:solidFill>
                  <a:schemeClr val="dk1"/>
                </a:solidFill>
              </a:rPr>
            </a:br>
            <a:r>
              <a:rPr lang="en-GB" sz="1400">
                <a:solidFill>
                  <a:schemeClr val="dk1"/>
                </a:solidFill>
              </a:rPr>
              <a:t>Y follows χ</a:t>
            </a:r>
            <a:r>
              <a:rPr lang="en-GB" sz="1400" baseline="30000">
                <a:solidFill>
                  <a:schemeClr val="dk1"/>
                </a:solidFill>
              </a:rPr>
              <a:t>2</a:t>
            </a:r>
            <a:r>
              <a:rPr lang="en-GB" sz="1400">
                <a:solidFill>
                  <a:schemeClr val="dk1"/>
                </a:solidFill>
              </a:rPr>
              <a:t> distribution with </a:t>
            </a:r>
            <a:r>
              <a:rPr lang="en-GB" sz="1400" i="1">
                <a:solidFill>
                  <a:schemeClr val="dk1"/>
                </a:solidFill>
              </a:rPr>
              <a:t>n</a:t>
            </a:r>
            <a:r>
              <a:rPr lang="en-GB" sz="1400">
                <a:solidFill>
                  <a:schemeClr val="dk1"/>
                </a:solidFill>
              </a:rPr>
              <a:t> degrees of freedom.</a:t>
            </a:r>
            <a:endParaRPr sz="1400"/>
          </a:p>
          <a:p>
            <a:pPr marL="457200" lvl="0" indent="-330200" algn="l" rtl="0">
              <a:lnSpc>
                <a:spcPct val="115000"/>
              </a:lnSpc>
              <a:spcBef>
                <a:spcPts val="3000"/>
              </a:spcBef>
              <a:spcAft>
                <a:spcPts val="0"/>
              </a:spcAft>
              <a:buSzPts val="1600"/>
              <a:buChar char="●"/>
            </a:pPr>
            <a:r>
              <a:rPr lang="en-GB"/>
              <a:t>The mean of the distribution is </a:t>
            </a:r>
            <a:r>
              <a:rPr lang="en-GB" i="1"/>
              <a:t>n</a:t>
            </a:r>
            <a:r>
              <a:rPr lang="en-GB"/>
              <a:t> and </a:t>
            </a:r>
            <a:br>
              <a:rPr lang="en-GB"/>
            </a:br>
            <a:r>
              <a:rPr lang="en-GB"/>
              <a:t>its variance is </a:t>
            </a:r>
            <a:r>
              <a:rPr lang="en-GB" i="1"/>
              <a:t>2n</a:t>
            </a:r>
            <a:endParaRPr i="1"/>
          </a:p>
          <a:p>
            <a:pPr marL="457200" lvl="0" indent="-330200" algn="l" rtl="0">
              <a:lnSpc>
                <a:spcPct val="115000"/>
              </a:lnSpc>
              <a:spcBef>
                <a:spcPts val="3000"/>
              </a:spcBef>
              <a:spcAft>
                <a:spcPts val="3000"/>
              </a:spcAft>
              <a:buSzPts val="1600"/>
              <a:buChar char="●"/>
            </a:pPr>
            <a:r>
              <a:rPr lang="en-GB"/>
              <a:t>The distribution is positively skewed</a:t>
            </a:r>
            <a:endParaRPr/>
          </a:p>
        </p:txBody>
      </p:sp>
      <p:pic>
        <p:nvPicPr>
          <p:cNvPr id="114" name="Google Shape;114;p19"/>
          <p:cNvPicPr preferRelativeResize="0"/>
          <p:nvPr/>
        </p:nvPicPr>
        <p:blipFill>
          <a:blip r:embed="rId3">
            <a:alphaModFix/>
          </a:blip>
          <a:stretch>
            <a:fillRect/>
          </a:stretch>
        </p:blipFill>
        <p:spPr>
          <a:xfrm>
            <a:off x="5599975" y="2097302"/>
            <a:ext cx="3479575" cy="2261725"/>
          </a:xfrm>
          <a:prstGeom prst="rect">
            <a:avLst/>
          </a:prstGeom>
          <a:noFill/>
          <a:ln>
            <a:noFill/>
          </a:ln>
        </p:spPr>
      </p:pic>
    </p:spTree>
    <p:extLst>
      <p:ext uri="{BB962C8B-B14F-4D97-AF65-F5344CB8AC3E}">
        <p14:creationId xmlns:p14="http://schemas.microsoft.com/office/powerpoint/2010/main" val="20008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Large sample tests</a:t>
            </a:r>
            <a:endParaRPr/>
          </a:p>
        </p:txBody>
      </p:sp>
      <p:sp>
        <p:nvSpPr>
          <p:cNvPr id="119" name="Google Shape;119;p19"/>
          <p:cNvSpPr txBox="1">
            <a:spLocks noGrp="1"/>
          </p:cNvSpPr>
          <p:nvPr>
            <p:ph type="body" idx="2"/>
          </p:nvPr>
        </p:nvSpPr>
        <p:spPr>
          <a:xfrm>
            <a:off x="422025" y="1571700"/>
            <a:ext cx="8418900" cy="3057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For large n, according to CLT, the sampling distribution of mean follows normal distribution</a:t>
            </a:r>
            <a:endParaRPr/>
          </a:p>
          <a:p>
            <a:pPr marL="457200" lvl="0" indent="-330200" algn="l" rtl="0">
              <a:lnSpc>
                <a:spcPct val="100000"/>
              </a:lnSpc>
              <a:spcBef>
                <a:spcPts val="4000"/>
              </a:spcBef>
              <a:spcAft>
                <a:spcPts val="0"/>
              </a:spcAft>
              <a:buSzPts val="1600"/>
              <a:buChar char="●"/>
            </a:pPr>
            <a:r>
              <a:rPr lang="en-GB"/>
              <a:t>For tests </a:t>
            </a:r>
            <a:r>
              <a:rPr lang="en-GB">
                <a:solidFill>
                  <a:schemeClr val="dk1"/>
                </a:solidFill>
              </a:rPr>
              <a:t>n ≥ 30 are considered to be large sample tests</a:t>
            </a:r>
            <a:endParaRPr>
              <a:solidFill>
                <a:schemeClr val="dk1"/>
              </a:solidFill>
            </a:endParaRPr>
          </a:p>
          <a:p>
            <a:pPr marL="457200" lvl="0" indent="-330200" algn="l" rtl="0">
              <a:lnSpc>
                <a:spcPct val="100000"/>
              </a:lnSpc>
              <a:spcBef>
                <a:spcPts val="4000"/>
              </a:spcBef>
              <a:spcAft>
                <a:spcPts val="0"/>
              </a:spcAft>
              <a:buClr>
                <a:schemeClr val="dk1"/>
              </a:buClr>
              <a:buSzPts val="1600"/>
              <a:buChar char="●"/>
            </a:pPr>
            <a:r>
              <a:rPr lang="en-GB">
                <a:solidFill>
                  <a:schemeClr val="dk1"/>
                </a:solidFill>
              </a:rPr>
              <a:t>If σ is unknown, its point estimator - sample standard deviation - is used</a:t>
            </a:r>
            <a:endParaRPr>
              <a:solidFill>
                <a:schemeClr val="dk1"/>
              </a:solidFill>
            </a:endParaRPr>
          </a:p>
          <a:p>
            <a:pPr marL="0" lvl="0" indent="0" algn="l" rtl="0">
              <a:lnSpc>
                <a:spcPct val="100000"/>
              </a:lnSpc>
              <a:spcBef>
                <a:spcPts val="4000"/>
              </a:spcBef>
              <a:spcAft>
                <a:spcPts val="4000"/>
              </a:spcAft>
              <a:buNone/>
            </a:pPr>
            <a:endParaRPr>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Chi-square distribution </a:t>
            </a:r>
            <a:endParaRPr/>
          </a:p>
        </p:txBody>
      </p:sp>
      <p:sp>
        <p:nvSpPr>
          <p:cNvPr id="120" name="Google Shape;120;p20"/>
          <p:cNvSpPr txBox="1">
            <a:spLocks noGrp="1"/>
          </p:cNvSpPr>
          <p:nvPr>
            <p:ph type="body" idx="2"/>
          </p:nvPr>
        </p:nvSpPr>
        <p:spPr>
          <a:xfrm>
            <a:off x="422025" y="1571700"/>
            <a:ext cx="6307500" cy="33519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GB"/>
              <a:t>Chi-square distribution is sum of squares of standard normals</a:t>
            </a:r>
            <a:br>
              <a:rPr lang="en-GB"/>
            </a:br>
            <a:r>
              <a:rPr lang="en-GB" sz="1400"/>
              <a:t>Let X</a:t>
            </a:r>
            <a:r>
              <a:rPr lang="en-GB" sz="1400" baseline="-25000"/>
              <a:t>1</a:t>
            </a:r>
            <a:r>
              <a:rPr lang="en-GB" sz="1400"/>
              <a:t>, X</a:t>
            </a:r>
            <a:r>
              <a:rPr lang="en-GB" sz="1400" baseline="-25000"/>
              <a:t>2</a:t>
            </a:r>
            <a:r>
              <a:rPr lang="en-GB" sz="1400"/>
              <a:t>, …, X</a:t>
            </a:r>
            <a:r>
              <a:rPr lang="en-GB" sz="1400" baseline="-25000"/>
              <a:t>n</a:t>
            </a:r>
            <a:r>
              <a:rPr lang="en-GB" sz="1400"/>
              <a:t> be n standard normal variates, </a:t>
            </a:r>
            <a:br>
              <a:rPr lang="en-GB" sz="1400"/>
            </a:br>
            <a:r>
              <a:rPr lang="en-GB" sz="1400"/>
              <a:t>then Y =  </a:t>
            </a:r>
            <a:r>
              <a:rPr lang="en-GB" sz="1400">
                <a:solidFill>
                  <a:schemeClr val="dk1"/>
                </a:solidFill>
              </a:rPr>
              <a:t>X</a:t>
            </a:r>
            <a:r>
              <a:rPr lang="en-GB" sz="1400" baseline="-25000">
                <a:solidFill>
                  <a:schemeClr val="dk1"/>
                </a:solidFill>
              </a:rPr>
              <a:t>1</a:t>
            </a:r>
            <a:r>
              <a:rPr lang="en-GB" sz="1400">
                <a:solidFill>
                  <a:schemeClr val="dk1"/>
                </a:solidFill>
              </a:rPr>
              <a:t> +  X</a:t>
            </a:r>
            <a:r>
              <a:rPr lang="en-GB" sz="1400" baseline="-25000">
                <a:solidFill>
                  <a:schemeClr val="dk1"/>
                </a:solidFill>
              </a:rPr>
              <a:t>2</a:t>
            </a:r>
            <a:r>
              <a:rPr lang="en-GB" sz="1400">
                <a:solidFill>
                  <a:schemeClr val="dk1"/>
                </a:solidFill>
              </a:rPr>
              <a:t> +  … + X</a:t>
            </a:r>
            <a:r>
              <a:rPr lang="en-GB" sz="1400" baseline="-25000">
                <a:solidFill>
                  <a:schemeClr val="dk1"/>
                </a:solidFill>
              </a:rPr>
              <a:t>n</a:t>
            </a:r>
            <a:r>
              <a:rPr lang="en-GB" sz="1400">
                <a:solidFill>
                  <a:schemeClr val="dk1"/>
                </a:solidFill>
              </a:rPr>
              <a:t>, </a:t>
            </a:r>
            <a:br>
              <a:rPr lang="en-GB" sz="1400">
                <a:solidFill>
                  <a:schemeClr val="dk1"/>
                </a:solidFill>
              </a:rPr>
            </a:br>
            <a:r>
              <a:rPr lang="en-GB" sz="1400">
                <a:solidFill>
                  <a:schemeClr val="dk1"/>
                </a:solidFill>
              </a:rPr>
              <a:t>Y follows χ</a:t>
            </a:r>
            <a:r>
              <a:rPr lang="en-GB" sz="1400" baseline="30000">
                <a:solidFill>
                  <a:schemeClr val="dk1"/>
                </a:solidFill>
              </a:rPr>
              <a:t>2</a:t>
            </a:r>
            <a:r>
              <a:rPr lang="en-GB" sz="1400">
                <a:solidFill>
                  <a:schemeClr val="dk1"/>
                </a:solidFill>
              </a:rPr>
              <a:t> distribution with </a:t>
            </a:r>
            <a:r>
              <a:rPr lang="en-GB" sz="1400" i="1">
                <a:solidFill>
                  <a:schemeClr val="dk1"/>
                </a:solidFill>
              </a:rPr>
              <a:t>n</a:t>
            </a:r>
            <a:r>
              <a:rPr lang="en-GB" sz="1400">
                <a:solidFill>
                  <a:schemeClr val="dk1"/>
                </a:solidFill>
              </a:rPr>
              <a:t> degrees of freedom.</a:t>
            </a:r>
            <a:endParaRPr sz="1400"/>
          </a:p>
          <a:p>
            <a:pPr marL="457200" lvl="0" indent="-330200" algn="l" rtl="0">
              <a:lnSpc>
                <a:spcPct val="115000"/>
              </a:lnSpc>
              <a:spcBef>
                <a:spcPts val="3000"/>
              </a:spcBef>
              <a:spcAft>
                <a:spcPts val="0"/>
              </a:spcAft>
              <a:buSzPts val="1600"/>
              <a:buChar char="●"/>
            </a:pPr>
            <a:r>
              <a:rPr lang="en-GB"/>
              <a:t>The mean of the distribution is </a:t>
            </a:r>
            <a:r>
              <a:rPr lang="en-GB" i="1"/>
              <a:t>n</a:t>
            </a:r>
            <a:r>
              <a:rPr lang="en-GB"/>
              <a:t> and </a:t>
            </a:r>
            <a:br>
              <a:rPr lang="en-GB"/>
            </a:br>
            <a:r>
              <a:rPr lang="en-GB"/>
              <a:t>its variance is </a:t>
            </a:r>
            <a:r>
              <a:rPr lang="en-GB" i="1"/>
              <a:t>2n</a:t>
            </a:r>
            <a:endParaRPr i="1"/>
          </a:p>
          <a:p>
            <a:pPr marL="457200" lvl="0" indent="-330200" algn="l" rtl="0">
              <a:lnSpc>
                <a:spcPct val="115000"/>
              </a:lnSpc>
              <a:spcBef>
                <a:spcPts val="3000"/>
              </a:spcBef>
              <a:spcAft>
                <a:spcPts val="3000"/>
              </a:spcAft>
              <a:buSzPts val="1600"/>
              <a:buChar char="●"/>
            </a:pPr>
            <a:r>
              <a:rPr lang="en-GB"/>
              <a:t>The distribution is positively skewed</a:t>
            </a:r>
            <a:endParaRPr/>
          </a:p>
        </p:txBody>
      </p:sp>
      <p:pic>
        <p:nvPicPr>
          <p:cNvPr id="121" name="Google Shape;121;p20"/>
          <p:cNvPicPr preferRelativeResize="0"/>
          <p:nvPr/>
        </p:nvPicPr>
        <p:blipFill>
          <a:blip r:embed="rId3">
            <a:alphaModFix/>
          </a:blip>
          <a:stretch>
            <a:fillRect/>
          </a:stretch>
        </p:blipFill>
        <p:spPr>
          <a:xfrm>
            <a:off x="5599975" y="2097302"/>
            <a:ext cx="3479575" cy="2261725"/>
          </a:xfrm>
          <a:prstGeom prst="rect">
            <a:avLst/>
          </a:prstGeom>
          <a:noFill/>
          <a:ln>
            <a:noFill/>
          </a:ln>
        </p:spPr>
      </p:pic>
    </p:spTree>
    <p:extLst>
      <p:ext uri="{BB962C8B-B14F-4D97-AF65-F5344CB8AC3E}">
        <p14:creationId xmlns:p14="http://schemas.microsoft.com/office/powerpoint/2010/main" val="3142808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χ</a:t>
            </a:r>
            <a:r>
              <a:rPr lang="en-GB" baseline="30000"/>
              <a:t>2</a:t>
            </a:r>
            <a:r>
              <a:rPr lang="en-GB"/>
              <a:t> Test for Goodness of Fit</a:t>
            </a:r>
            <a:endParaRPr/>
          </a:p>
        </p:txBody>
      </p:sp>
      <p:sp>
        <p:nvSpPr>
          <p:cNvPr id="127" name="Google Shape;127;p21"/>
          <p:cNvSpPr txBox="1"/>
          <p:nvPr/>
        </p:nvSpPr>
        <p:spPr>
          <a:xfrm>
            <a:off x="1358375" y="3861450"/>
            <a:ext cx="28695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extLst>
      <p:ext uri="{BB962C8B-B14F-4D97-AF65-F5344CB8AC3E}">
        <p14:creationId xmlns:p14="http://schemas.microsoft.com/office/powerpoint/2010/main" val="3696452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p:nvPr/>
        </p:nvSpPr>
        <p:spPr>
          <a:xfrm>
            <a:off x="422025" y="1571700"/>
            <a:ext cx="8399700" cy="27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Avenir"/>
                <a:ea typeface="Avenir"/>
                <a:cs typeface="Avenir"/>
                <a:sym typeface="Avenir"/>
              </a:rPr>
              <a:t>At an emporium, the manager is interested in knowing age group which visits the mall during the day. He defines categories as - children (age &lt; 13), teenagers (13 ≤ </a:t>
            </a:r>
            <a:r>
              <a:rPr lang="en-GB" sz="1600">
                <a:solidFill>
                  <a:schemeClr val="dk1"/>
                </a:solidFill>
                <a:latin typeface="Avenir"/>
                <a:ea typeface="Avenir"/>
                <a:cs typeface="Avenir"/>
                <a:sym typeface="Avenir"/>
              </a:rPr>
              <a:t>age &lt; 20), </a:t>
            </a:r>
            <a:r>
              <a:rPr lang="en-GB" sz="1600">
                <a:latin typeface="Avenir"/>
                <a:ea typeface="Avenir"/>
                <a:cs typeface="Avenir"/>
                <a:sym typeface="Avenir"/>
              </a:rPr>
              <a:t>adults </a:t>
            </a:r>
            <a:r>
              <a:rPr lang="en-GB" sz="1600">
                <a:solidFill>
                  <a:schemeClr val="dk1"/>
                </a:solidFill>
                <a:latin typeface="Avenir"/>
                <a:ea typeface="Avenir"/>
                <a:cs typeface="Avenir"/>
                <a:sym typeface="Avenir"/>
              </a:rPr>
              <a:t>(20 ≤ age &lt; 55) and senior citizens (55 ≤ age). Moreover, he wishes to plan his inventory of goods accordingly.</a:t>
            </a:r>
            <a:endParaRPr sz="1600">
              <a:solidFill>
                <a:schemeClr val="dk1"/>
              </a:solidFill>
              <a:latin typeface="Avenir"/>
              <a:ea typeface="Avenir"/>
              <a:cs typeface="Avenir"/>
              <a:sym typeface="Avenir"/>
            </a:endParaRPr>
          </a:p>
          <a:p>
            <a:pPr marL="0" lvl="0" indent="0" algn="l" rtl="0">
              <a:spcBef>
                <a:spcPts val="3000"/>
              </a:spcBef>
              <a:spcAft>
                <a:spcPts val="0"/>
              </a:spcAft>
              <a:buNone/>
            </a:pPr>
            <a:r>
              <a:rPr lang="en-GB" sz="1600">
                <a:solidFill>
                  <a:schemeClr val="dk1"/>
                </a:solidFill>
                <a:latin typeface="Avenir"/>
                <a:ea typeface="Avenir"/>
                <a:cs typeface="Avenir"/>
                <a:sym typeface="Avenir"/>
              </a:rPr>
              <a:t>He claims that out of all the people who visited 5% are children, 38% are teenagers, 2% are senior citizens are remaining are adults. </a:t>
            </a:r>
            <a:endParaRPr sz="1600">
              <a:solidFill>
                <a:schemeClr val="dk1"/>
              </a:solidFill>
              <a:latin typeface="Avenir"/>
              <a:ea typeface="Avenir"/>
              <a:cs typeface="Avenir"/>
              <a:sym typeface="Avenir"/>
            </a:endParaRPr>
          </a:p>
          <a:p>
            <a:pPr marL="0" lvl="0" indent="0" algn="l" rtl="0">
              <a:spcBef>
                <a:spcPts val="3000"/>
              </a:spcBef>
              <a:spcAft>
                <a:spcPts val="3000"/>
              </a:spcAft>
              <a:buNone/>
            </a:pPr>
            <a:r>
              <a:rPr lang="en-GB" sz="1600">
                <a:solidFill>
                  <a:schemeClr val="dk1"/>
                </a:solidFill>
                <a:latin typeface="Avenir"/>
                <a:ea typeface="Avenir"/>
                <a:cs typeface="Avenir"/>
                <a:sym typeface="Avenir"/>
              </a:rPr>
              <a:t>Can the owner verify the managers claim?</a:t>
            </a:r>
            <a:endParaRPr sz="1600">
              <a:solidFill>
                <a:schemeClr val="dk1"/>
              </a:solidFill>
              <a:latin typeface="Avenir"/>
              <a:ea typeface="Avenir"/>
              <a:cs typeface="Avenir"/>
              <a:sym typeface="Avenir"/>
            </a:endParaRPr>
          </a:p>
        </p:txBody>
      </p:sp>
      <p:sp>
        <p:nvSpPr>
          <p:cNvPr id="133" name="Google Shape;133;p22"/>
          <p:cNvSpPr txBox="1">
            <a:spLocks noGrp="1"/>
          </p:cNvSpPr>
          <p:nvPr>
            <p:ph type="title"/>
          </p:nvPr>
        </p:nvSpPr>
        <p:spPr>
          <a:xfrm>
            <a:off x="422025" y="445025"/>
            <a:ext cx="81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Chi-square test for goodness of fit</a:t>
            </a:r>
            <a:endParaRPr/>
          </a:p>
        </p:txBody>
      </p:sp>
    </p:spTree>
    <p:extLst>
      <p:ext uri="{BB962C8B-B14F-4D97-AF65-F5344CB8AC3E}">
        <p14:creationId xmlns:p14="http://schemas.microsoft.com/office/powerpoint/2010/main" val="415813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p:nvPr/>
        </p:nvSpPr>
        <p:spPr>
          <a:xfrm>
            <a:off x="422025" y="1571700"/>
            <a:ext cx="8406900" cy="3267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The hypothesis to test </a:t>
            </a:r>
            <a:r>
              <a:rPr lang="en-GB" sz="1600">
                <a:solidFill>
                  <a:schemeClr val="dk1"/>
                </a:solidFill>
                <a:latin typeface="Avenir"/>
                <a:ea typeface="Avenir"/>
                <a:cs typeface="Avenir"/>
                <a:sym typeface="Avenir"/>
              </a:rPr>
              <a:t>whether the data fits the a specified distribution</a:t>
            </a:r>
            <a:br>
              <a:rPr lang="en-GB" sz="1600">
                <a:solidFill>
                  <a:schemeClr val="dk1"/>
                </a:solidFill>
                <a:latin typeface="Avenir"/>
                <a:ea typeface="Avenir"/>
                <a:cs typeface="Avenir"/>
                <a:sym typeface="Avenir"/>
              </a:rPr>
            </a:br>
            <a:r>
              <a:rPr lang="en-GB" sz="1600">
                <a:solidFill>
                  <a:schemeClr val="dk1"/>
                </a:solidFill>
                <a:latin typeface="Avenir"/>
                <a:ea typeface="Avenir"/>
                <a:cs typeface="Avenir"/>
                <a:sym typeface="Avenir"/>
              </a:rPr>
              <a:t/>
            </a:r>
            <a:br>
              <a:rPr lang="en-GB" sz="1600">
                <a:solidFill>
                  <a:schemeClr val="dk1"/>
                </a:solidFill>
                <a:latin typeface="Avenir"/>
                <a:ea typeface="Avenir"/>
                <a:cs typeface="Avenir"/>
                <a:sym typeface="Avenir"/>
              </a:rPr>
            </a:br>
            <a:r>
              <a:rPr lang="en-GB" sz="1600">
                <a:solidFill>
                  <a:schemeClr val="dk1"/>
                </a:solidFill>
                <a:latin typeface="Avenir"/>
                <a:ea typeface="Avenir"/>
                <a:cs typeface="Avenir"/>
                <a:sym typeface="Avenir"/>
              </a:rPr>
              <a:t>	                                                Against</a:t>
            </a:r>
            <a:br>
              <a:rPr lang="en-GB" sz="1600">
                <a:solidFill>
                  <a:schemeClr val="dk1"/>
                </a:solidFill>
                <a:latin typeface="Avenir"/>
                <a:ea typeface="Avenir"/>
                <a:cs typeface="Avenir"/>
                <a:sym typeface="Avenir"/>
              </a:rPr>
            </a:br>
            <a:r>
              <a:rPr lang="en-GB" sz="1600">
                <a:solidFill>
                  <a:schemeClr val="dk1"/>
                </a:solidFill>
                <a:latin typeface="Avenir"/>
                <a:ea typeface="Avenir"/>
                <a:cs typeface="Avenir"/>
                <a:sym typeface="Avenir"/>
              </a:rPr>
              <a:t>	</a:t>
            </a:r>
            <a:endParaRPr sz="1600">
              <a:latin typeface="Avenir"/>
              <a:ea typeface="Avenir"/>
              <a:cs typeface="Avenir"/>
              <a:sym typeface="Avenir"/>
            </a:endParaRPr>
          </a:p>
          <a:p>
            <a:pPr marL="457200" lvl="0" indent="-330200" algn="l" rtl="0">
              <a:spcBef>
                <a:spcPts val="700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Failing to reject H</a:t>
            </a:r>
            <a:r>
              <a:rPr lang="en-GB" sz="1600" baseline="-25000">
                <a:solidFill>
                  <a:srgbClr val="000000"/>
                </a:solidFill>
                <a:latin typeface="Avenir"/>
                <a:ea typeface="Avenir"/>
                <a:cs typeface="Avenir"/>
                <a:sym typeface="Avenir"/>
              </a:rPr>
              <a:t>0</a:t>
            </a:r>
            <a:r>
              <a:rPr lang="en-GB" sz="1600">
                <a:solidFill>
                  <a:srgbClr val="000000"/>
                </a:solidFill>
                <a:latin typeface="Avenir"/>
                <a:ea typeface="Avenir"/>
                <a:cs typeface="Avenir"/>
                <a:sym typeface="Avenir"/>
              </a:rPr>
              <a:t>, implies that t</a:t>
            </a:r>
            <a:r>
              <a:rPr lang="en-GB" sz="1600">
                <a:solidFill>
                  <a:schemeClr val="dk1"/>
                </a:solidFill>
                <a:latin typeface="Avenir"/>
                <a:ea typeface="Avenir"/>
                <a:cs typeface="Avenir"/>
                <a:sym typeface="Avenir"/>
              </a:rPr>
              <a:t>here is no difference between observed frequencies and expected frequencies </a:t>
            </a:r>
            <a:endParaRPr sz="1600">
              <a:solidFill>
                <a:schemeClr val="dk1"/>
              </a:solidFill>
              <a:latin typeface="Avenir"/>
              <a:ea typeface="Avenir"/>
              <a:cs typeface="Avenir"/>
              <a:sym typeface="Avenir"/>
            </a:endParaRPr>
          </a:p>
          <a:p>
            <a:pPr marL="457200" lvl="0" indent="-330200" algn="l" rtl="0">
              <a:spcBef>
                <a:spcPts val="2500"/>
              </a:spcBef>
              <a:spcAft>
                <a:spcPts val="4000"/>
              </a:spcAft>
              <a:buClr>
                <a:schemeClr val="dk1"/>
              </a:buClr>
              <a:buSzPts val="1600"/>
              <a:buFont typeface="Avenir"/>
              <a:buChar char="●"/>
            </a:pPr>
            <a:r>
              <a:rPr lang="en-GB" sz="1600">
                <a:solidFill>
                  <a:schemeClr val="dk1"/>
                </a:solidFill>
                <a:latin typeface="Avenir"/>
                <a:ea typeface="Avenir"/>
                <a:cs typeface="Avenir"/>
                <a:sym typeface="Avenir"/>
              </a:rPr>
              <a:t>Decision rule: Reject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at α l.o.s if χ</a:t>
            </a:r>
            <a:r>
              <a:rPr lang="en-GB" sz="1600" baseline="30000">
                <a:solidFill>
                  <a:schemeClr val="dk1"/>
                </a:solidFill>
                <a:latin typeface="Avenir"/>
                <a:ea typeface="Avenir"/>
                <a:cs typeface="Avenir"/>
                <a:sym typeface="Avenir"/>
              </a:rPr>
              <a:t>2</a:t>
            </a:r>
            <a:r>
              <a:rPr lang="en-GB" sz="1600" baseline="-25000">
                <a:solidFill>
                  <a:schemeClr val="dk1"/>
                </a:solidFill>
                <a:latin typeface="Avenir"/>
                <a:ea typeface="Avenir"/>
                <a:cs typeface="Avenir"/>
                <a:sym typeface="Avenir"/>
              </a:rPr>
              <a:t>k-p-1</a:t>
            </a:r>
            <a:r>
              <a:rPr lang="en-GB" sz="1600">
                <a:solidFill>
                  <a:schemeClr val="dk1"/>
                </a:solidFill>
                <a:latin typeface="Avenir"/>
                <a:ea typeface="Avenir"/>
                <a:cs typeface="Avenir"/>
                <a:sym typeface="Avenir"/>
              </a:rPr>
              <a:t> ≥ χ</a:t>
            </a:r>
            <a:r>
              <a:rPr lang="en-GB" sz="1600" baseline="30000">
                <a:solidFill>
                  <a:schemeClr val="dk1"/>
                </a:solidFill>
                <a:latin typeface="Avenir"/>
                <a:ea typeface="Avenir"/>
                <a:cs typeface="Avenir"/>
                <a:sym typeface="Avenir"/>
              </a:rPr>
              <a:t>2</a:t>
            </a:r>
            <a:r>
              <a:rPr lang="en-GB" sz="1600" baseline="-25000">
                <a:solidFill>
                  <a:schemeClr val="dk1"/>
                </a:solidFill>
                <a:latin typeface="Avenir"/>
                <a:ea typeface="Avenir"/>
                <a:cs typeface="Avenir"/>
                <a:sym typeface="Avenir"/>
              </a:rPr>
              <a:t>k-p-1;α</a:t>
            </a:r>
            <a:r>
              <a:rPr lang="en-GB" sz="1600">
                <a:solidFill>
                  <a:schemeClr val="dk1"/>
                </a:solidFill>
                <a:latin typeface="Avenir"/>
                <a:ea typeface="Avenir"/>
                <a:cs typeface="Avenir"/>
                <a:sym typeface="Avenir"/>
              </a:rPr>
              <a:t>  </a:t>
            </a:r>
            <a:endParaRPr sz="1600">
              <a:solidFill>
                <a:schemeClr val="dk1"/>
              </a:solidFill>
              <a:latin typeface="Avenir"/>
              <a:ea typeface="Avenir"/>
              <a:cs typeface="Avenir"/>
              <a:sym typeface="Avenir"/>
            </a:endParaRPr>
          </a:p>
        </p:txBody>
      </p:sp>
      <p:sp>
        <p:nvSpPr>
          <p:cNvPr id="139" name="Google Shape;139;p23"/>
          <p:cNvSpPr/>
          <p:nvPr/>
        </p:nvSpPr>
        <p:spPr>
          <a:xfrm>
            <a:off x="951125" y="2111925"/>
            <a:ext cx="2930700" cy="1149000"/>
          </a:xfrm>
          <a:prstGeom prst="roundRect">
            <a:avLst>
              <a:gd name="adj" fmla="val 16667"/>
            </a:avLst>
          </a:prstGeom>
          <a:solidFill>
            <a:srgbClr val="EEEEEE"/>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txBox="1"/>
          <p:nvPr/>
        </p:nvSpPr>
        <p:spPr>
          <a:xfrm>
            <a:off x="951200" y="2133275"/>
            <a:ext cx="2930700" cy="1149000"/>
          </a:xfrm>
          <a:prstGeom prst="rect">
            <a:avLst/>
          </a:prstGeom>
          <a:noFill/>
          <a:ln>
            <a:noFill/>
          </a:ln>
        </p:spPr>
        <p:txBody>
          <a:bodyPr spcFirstLastPara="1" wrap="square" lIns="91425" tIns="91425" rIns="91425" bIns="91425" anchor="t" anchorCtr="0">
            <a:noAutofit/>
          </a:bodyPr>
          <a:lstStyle/>
          <a:p>
            <a:pPr marL="360000" lvl="0" indent="-360000" algn="l" rtl="0">
              <a:spcBef>
                <a:spcPts val="0"/>
              </a:spcBef>
              <a:spcAft>
                <a:spcPts val="2000"/>
              </a:spcAft>
              <a:buNone/>
            </a:pPr>
            <a:r>
              <a:rPr lang="en-GB" sz="1600">
                <a:solidFill>
                  <a:schemeClr val="dk1"/>
                </a:solidFill>
                <a:latin typeface="Avenir"/>
                <a:ea typeface="Avenir"/>
                <a:cs typeface="Avenir"/>
                <a:sym typeface="Avenir"/>
              </a:rPr>
              <a:t>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There is no difference between observed frequencies and expected frequencies </a:t>
            </a:r>
            <a:endParaRPr>
              <a:latin typeface="Avenir"/>
              <a:ea typeface="Avenir"/>
              <a:cs typeface="Avenir"/>
              <a:sym typeface="Avenir"/>
            </a:endParaRPr>
          </a:p>
        </p:txBody>
      </p:sp>
      <p:sp>
        <p:nvSpPr>
          <p:cNvPr id="141" name="Google Shape;141;p23"/>
          <p:cNvSpPr/>
          <p:nvPr/>
        </p:nvSpPr>
        <p:spPr>
          <a:xfrm>
            <a:off x="5172725" y="2123550"/>
            <a:ext cx="2930700" cy="1156800"/>
          </a:xfrm>
          <a:prstGeom prst="roundRect">
            <a:avLst>
              <a:gd name="adj" fmla="val 16667"/>
            </a:avLst>
          </a:prstGeom>
          <a:solidFill>
            <a:srgbClr val="EEEEEE"/>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txBox="1">
            <a:spLocks noGrp="1"/>
          </p:cNvSpPr>
          <p:nvPr>
            <p:ph type="title"/>
          </p:nvPr>
        </p:nvSpPr>
        <p:spPr>
          <a:xfrm>
            <a:off x="422025" y="445025"/>
            <a:ext cx="81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Chi-square test for goodness of fit</a:t>
            </a:r>
            <a:endParaRPr/>
          </a:p>
        </p:txBody>
      </p:sp>
      <p:sp>
        <p:nvSpPr>
          <p:cNvPr id="143" name="Google Shape;143;p23"/>
          <p:cNvSpPr txBox="1"/>
          <p:nvPr/>
        </p:nvSpPr>
        <p:spPr>
          <a:xfrm>
            <a:off x="5192150" y="2133275"/>
            <a:ext cx="2930700" cy="1149000"/>
          </a:xfrm>
          <a:prstGeom prst="rect">
            <a:avLst/>
          </a:prstGeom>
          <a:noFill/>
          <a:ln>
            <a:noFill/>
          </a:ln>
        </p:spPr>
        <p:txBody>
          <a:bodyPr spcFirstLastPara="1" wrap="square" lIns="91425" tIns="91425" rIns="91425" bIns="91425" anchor="t" anchorCtr="0">
            <a:noAutofit/>
          </a:bodyPr>
          <a:lstStyle/>
          <a:p>
            <a:pPr marL="360000" lvl="0" indent="-360000" algn="l" rtl="0">
              <a:spcBef>
                <a:spcPts val="0"/>
              </a:spcBef>
              <a:spcAft>
                <a:spcPts val="2000"/>
              </a:spcAft>
              <a:buNone/>
            </a:pPr>
            <a:r>
              <a:rPr lang="en-GB" sz="1600">
                <a:solidFill>
                  <a:schemeClr val="dk1"/>
                </a:solidFill>
                <a:latin typeface="Avenir"/>
                <a:ea typeface="Avenir"/>
                <a:cs typeface="Avenir"/>
                <a:sym typeface="Avenir"/>
              </a:rPr>
              <a:t>H</a:t>
            </a:r>
            <a:r>
              <a:rPr lang="en-GB" sz="1600" baseline="-25000">
                <a:solidFill>
                  <a:schemeClr val="dk1"/>
                </a:solidFill>
                <a:latin typeface="Avenir"/>
                <a:ea typeface="Avenir"/>
                <a:cs typeface="Avenir"/>
                <a:sym typeface="Avenir"/>
              </a:rPr>
              <a:t>1</a:t>
            </a:r>
            <a:r>
              <a:rPr lang="en-GB" sz="1600">
                <a:solidFill>
                  <a:schemeClr val="dk1"/>
                </a:solidFill>
                <a:latin typeface="Avenir"/>
                <a:ea typeface="Avenir"/>
                <a:cs typeface="Avenir"/>
                <a:sym typeface="Avenir"/>
              </a:rPr>
              <a:t>: There is difference between observed frequencies and expected frequencies </a:t>
            </a:r>
            <a:endParaRPr>
              <a:latin typeface="Avenir"/>
              <a:ea typeface="Avenir"/>
              <a:cs typeface="Avenir"/>
              <a:sym typeface="Avenir"/>
            </a:endParaRPr>
          </a:p>
        </p:txBody>
      </p:sp>
    </p:spTree>
    <p:extLst>
      <p:ext uri="{BB962C8B-B14F-4D97-AF65-F5344CB8AC3E}">
        <p14:creationId xmlns:p14="http://schemas.microsoft.com/office/powerpoint/2010/main" val="2219535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p:nvPr/>
        </p:nvSpPr>
        <p:spPr>
          <a:xfrm>
            <a:off x="422025" y="1571700"/>
            <a:ext cx="8406900" cy="481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The </a:t>
            </a:r>
            <a:r>
              <a:rPr lang="en-GB" sz="1600">
                <a:latin typeface="Avenir"/>
                <a:ea typeface="Avenir"/>
                <a:cs typeface="Avenir"/>
                <a:sym typeface="Avenir"/>
              </a:rPr>
              <a:t>test statistic is given by</a:t>
            </a:r>
            <a:endParaRPr sz="1600">
              <a:latin typeface="Avenir"/>
              <a:ea typeface="Avenir"/>
              <a:cs typeface="Avenir"/>
              <a:sym typeface="Avenir"/>
            </a:endParaRPr>
          </a:p>
          <a:p>
            <a:pPr marL="0" lvl="0" indent="0" algn="l" rtl="0">
              <a:spcBef>
                <a:spcPts val="2000"/>
              </a:spcBef>
              <a:spcAft>
                <a:spcPts val="0"/>
              </a:spcAft>
              <a:buNone/>
            </a:pPr>
            <a:endParaRPr sz="1600">
              <a:latin typeface="Avenir"/>
              <a:ea typeface="Avenir"/>
              <a:cs typeface="Avenir"/>
              <a:sym typeface="Avenir"/>
            </a:endParaRPr>
          </a:p>
          <a:p>
            <a:pPr marL="0" lvl="0" indent="0" algn="l" rtl="0">
              <a:spcBef>
                <a:spcPts val="2000"/>
              </a:spcBef>
              <a:spcAft>
                <a:spcPts val="0"/>
              </a:spcAft>
              <a:buNone/>
            </a:pPr>
            <a:endParaRPr sz="1600">
              <a:latin typeface="Avenir"/>
              <a:ea typeface="Avenir"/>
              <a:cs typeface="Avenir"/>
              <a:sym typeface="Avenir"/>
            </a:endParaRPr>
          </a:p>
          <a:p>
            <a:pPr marL="0" lvl="0" indent="0" algn="l" rtl="0">
              <a:spcBef>
                <a:spcPts val="3000"/>
              </a:spcBef>
              <a:spcAft>
                <a:spcPts val="2000"/>
              </a:spcAft>
              <a:buNone/>
            </a:pPr>
            <a:endParaRPr sz="1600">
              <a:latin typeface="Avenir"/>
              <a:ea typeface="Avenir"/>
              <a:cs typeface="Avenir"/>
              <a:sym typeface="Avenir"/>
            </a:endParaRPr>
          </a:p>
        </p:txBody>
      </p:sp>
      <p:pic>
        <p:nvPicPr>
          <p:cNvPr id="149" name="Google Shape;149;p24" descr="\chi^2 = \sum_{i=1}^k \frac{ O^2_{i}}{e_{i}} - N" title="MathEquation,#000000"/>
          <p:cNvPicPr preferRelativeResize="0"/>
          <p:nvPr/>
        </p:nvPicPr>
        <p:blipFill>
          <a:blip r:embed="rId3">
            <a:alphaModFix/>
          </a:blip>
          <a:stretch>
            <a:fillRect/>
          </a:stretch>
        </p:blipFill>
        <p:spPr>
          <a:xfrm>
            <a:off x="2009687" y="2393853"/>
            <a:ext cx="2525966" cy="571500"/>
          </a:xfrm>
          <a:prstGeom prst="rect">
            <a:avLst/>
          </a:prstGeom>
          <a:noFill/>
          <a:ln>
            <a:noFill/>
          </a:ln>
        </p:spPr>
      </p:pic>
      <p:sp>
        <p:nvSpPr>
          <p:cNvPr id="150" name="Google Shape;150;p24"/>
          <p:cNvSpPr txBox="1">
            <a:spLocks noGrp="1"/>
          </p:cNvSpPr>
          <p:nvPr>
            <p:ph type="title"/>
          </p:nvPr>
        </p:nvSpPr>
        <p:spPr>
          <a:xfrm>
            <a:off x="422025" y="445025"/>
            <a:ext cx="81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Chi-square test for goodness of fit</a:t>
            </a:r>
            <a:endParaRPr/>
          </a:p>
        </p:txBody>
      </p:sp>
      <p:sp>
        <p:nvSpPr>
          <p:cNvPr id="151" name="Google Shape;151;p24"/>
          <p:cNvSpPr txBox="1"/>
          <p:nvPr/>
        </p:nvSpPr>
        <p:spPr>
          <a:xfrm>
            <a:off x="5064463" y="1854375"/>
            <a:ext cx="21768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3000"/>
              </a:spcAft>
              <a:buClr>
                <a:schemeClr val="dk1"/>
              </a:buClr>
              <a:buSzPts val="1100"/>
              <a:buFont typeface="Arial"/>
              <a:buNone/>
            </a:pPr>
            <a:r>
              <a:rPr lang="en-GB" sz="1200">
                <a:solidFill>
                  <a:srgbClr val="25AAE2"/>
                </a:solidFill>
                <a:latin typeface="Avenir"/>
                <a:ea typeface="Avenir"/>
                <a:cs typeface="Avenir"/>
                <a:sym typeface="Avenir"/>
              </a:rPr>
              <a:t>observed frequency</a:t>
            </a:r>
            <a:endParaRPr sz="1200">
              <a:solidFill>
                <a:srgbClr val="25AAE2"/>
              </a:solidFill>
              <a:latin typeface="Avenir"/>
              <a:ea typeface="Avenir"/>
              <a:cs typeface="Avenir"/>
              <a:sym typeface="Avenir"/>
            </a:endParaRPr>
          </a:p>
        </p:txBody>
      </p:sp>
      <p:sp>
        <p:nvSpPr>
          <p:cNvPr id="152" name="Google Shape;152;p24"/>
          <p:cNvSpPr txBox="1"/>
          <p:nvPr/>
        </p:nvSpPr>
        <p:spPr>
          <a:xfrm>
            <a:off x="5064463" y="3268525"/>
            <a:ext cx="19635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3000"/>
              </a:spcAft>
              <a:buNone/>
            </a:pPr>
            <a:r>
              <a:rPr lang="en-GB" sz="1200">
                <a:solidFill>
                  <a:srgbClr val="25AAE2"/>
                </a:solidFill>
                <a:latin typeface="Avenir"/>
                <a:ea typeface="Avenir"/>
                <a:cs typeface="Avenir"/>
                <a:sym typeface="Avenir"/>
              </a:rPr>
              <a:t>estimated frequency </a:t>
            </a:r>
            <a:endParaRPr sz="1200">
              <a:solidFill>
                <a:srgbClr val="25AAE2"/>
              </a:solidFill>
              <a:latin typeface="Avenir"/>
              <a:ea typeface="Avenir"/>
              <a:cs typeface="Avenir"/>
              <a:sym typeface="Avenir"/>
            </a:endParaRPr>
          </a:p>
        </p:txBody>
      </p:sp>
      <p:sp>
        <p:nvSpPr>
          <p:cNvPr id="153" name="Google Shape;153;p24"/>
          <p:cNvSpPr txBox="1"/>
          <p:nvPr/>
        </p:nvSpPr>
        <p:spPr>
          <a:xfrm>
            <a:off x="5064463" y="2529038"/>
            <a:ext cx="21768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3000"/>
              </a:spcAft>
              <a:buNone/>
            </a:pPr>
            <a:r>
              <a:rPr lang="en-GB" sz="1200">
                <a:solidFill>
                  <a:srgbClr val="25AAE2"/>
                </a:solidFill>
                <a:latin typeface="Avenir"/>
                <a:ea typeface="Avenir"/>
                <a:cs typeface="Avenir"/>
                <a:sym typeface="Avenir"/>
              </a:rPr>
              <a:t>total number of observations</a:t>
            </a:r>
            <a:endParaRPr sz="1200">
              <a:solidFill>
                <a:srgbClr val="25AAE2"/>
              </a:solidFill>
              <a:latin typeface="Avenir"/>
              <a:ea typeface="Avenir"/>
              <a:cs typeface="Avenir"/>
              <a:sym typeface="Avenir"/>
            </a:endParaRPr>
          </a:p>
        </p:txBody>
      </p:sp>
      <p:sp>
        <p:nvSpPr>
          <p:cNvPr id="154" name="Google Shape;154;p24"/>
          <p:cNvSpPr txBox="1"/>
          <p:nvPr/>
        </p:nvSpPr>
        <p:spPr>
          <a:xfrm>
            <a:off x="422025" y="3878125"/>
            <a:ext cx="8406900" cy="11085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Under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the test statistics follows χ</a:t>
            </a:r>
            <a:r>
              <a:rPr lang="en-GB" sz="1600" baseline="30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distribution with k-p-1 d.f</a:t>
            </a:r>
            <a:br>
              <a:rPr lang="en-GB" sz="1600">
                <a:solidFill>
                  <a:schemeClr val="dk1"/>
                </a:solidFill>
                <a:latin typeface="Avenir"/>
                <a:ea typeface="Avenir"/>
                <a:cs typeface="Avenir"/>
                <a:sym typeface="Avenir"/>
              </a:rPr>
            </a:br>
            <a:r>
              <a:rPr lang="en-GB">
                <a:solidFill>
                  <a:schemeClr val="dk1"/>
                </a:solidFill>
                <a:latin typeface="Avenir"/>
                <a:ea typeface="Avenir"/>
                <a:cs typeface="Avenir"/>
                <a:sym typeface="Avenir"/>
              </a:rPr>
              <a:t>where </a:t>
            </a:r>
            <a:r>
              <a:rPr lang="en-GB" i="1">
                <a:solidFill>
                  <a:schemeClr val="dk1"/>
                </a:solidFill>
                <a:latin typeface="Avenir"/>
                <a:ea typeface="Avenir"/>
                <a:cs typeface="Avenir"/>
                <a:sym typeface="Avenir"/>
              </a:rPr>
              <a:t>k</a:t>
            </a:r>
            <a:r>
              <a:rPr lang="en-GB">
                <a:solidFill>
                  <a:schemeClr val="dk1"/>
                </a:solidFill>
                <a:latin typeface="Avenir"/>
                <a:ea typeface="Avenir"/>
                <a:cs typeface="Avenir"/>
                <a:sym typeface="Avenir"/>
              </a:rPr>
              <a:t>: number of class frequencies</a:t>
            </a:r>
            <a:br>
              <a:rPr lang="en-GB">
                <a:solidFill>
                  <a:schemeClr val="dk1"/>
                </a:solidFill>
                <a:latin typeface="Avenir"/>
                <a:ea typeface="Avenir"/>
                <a:cs typeface="Avenir"/>
                <a:sym typeface="Avenir"/>
              </a:rPr>
            </a:br>
            <a:r>
              <a:rPr lang="en-GB">
                <a:solidFill>
                  <a:schemeClr val="dk1"/>
                </a:solidFill>
                <a:latin typeface="Avenir"/>
                <a:ea typeface="Avenir"/>
                <a:cs typeface="Avenir"/>
                <a:sym typeface="Avenir"/>
              </a:rPr>
              <a:t>	</a:t>
            </a:r>
            <a:r>
              <a:rPr lang="en-GB" i="1">
                <a:latin typeface="Avenir"/>
                <a:ea typeface="Avenir"/>
                <a:cs typeface="Avenir"/>
                <a:sym typeface="Avenir"/>
              </a:rPr>
              <a:t>p</a:t>
            </a:r>
            <a:r>
              <a:rPr lang="en-GB">
                <a:latin typeface="Avenir"/>
                <a:ea typeface="Avenir"/>
                <a:cs typeface="Avenir"/>
                <a:sym typeface="Avenir"/>
              </a:rPr>
              <a:t>: number of parameter estimated for fitting</a:t>
            </a:r>
            <a:endParaRPr>
              <a:solidFill>
                <a:schemeClr val="dk1"/>
              </a:solidFill>
              <a:latin typeface="Avenir"/>
              <a:ea typeface="Avenir"/>
              <a:cs typeface="Avenir"/>
              <a:sym typeface="Avenir"/>
            </a:endParaRPr>
          </a:p>
        </p:txBody>
      </p:sp>
      <p:cxnSp>
        <p:nvCxnSpPr>
          <p:cNvPr id="155" name="Google Shape;155;p24"/>
          <p:cNvCxnSpPr>
            <a:stCxn id="152" idx="1"/>
          </p:cNvCxnSpPr>
          <p:nvPr/>
        </p:nvCxnSpPr>
        <p:spPr>
          <a:xfrm rot="10800000">
            <a:off x="3684763" y="3080425"/>
            <a:ext cx="1379700" cy="369600"/>
          </a:xfrm>
          <a:prstGeom prst="bentConnector3">
            <a:avLst>
              <a:gd name="adj1" fmla="val 99672"/>
            </a:avLst>
          </a:prstGeom>
          <a:noFill/>
          <a:ln w="9525" cap="flat" cmpd="sng">
            <a:solidFill>
              <a:srgbClr val="25AAE2"/>
            </a:solidFill>
            <a:prstDash val="solid"/>
            <a:round/>
            <a:headEnd type="none" w="med" len="med"/>
            <a:tailEnd type="triangle" w="med" len="med"/>
          </a:ln>
        </p:spPr>
      </p:cxnSp>
      <p:cxnSp>
        <p:nvCxnSpPr>
          <p:cNvPr id="156" name="Google Shape;156;p24"/>
          <p:cNvCxnSpPr>
            <a:stCxn id="151" idx="1"/>
          </p:cNvCxnSpPr>
          <p:nvPr/>
        </p:nvCxnSpPr>
        <p:spPr>
          <a:xfrm flipH="1">
            <a:off x="3698863" y="2061075"/>
            <a:ext cx="1365600" cy="279600"/>
          </a:xfrm>
          <a:prstGeom prst="bentConnector3">
            <a:avLst>
              <a:gd name="adj1" fmla="val 99991"/>
            </a:avLst>
          </a:prstGeom>
          <a:noFill/>
          <a:ln w="9525" cap="flat" cmpd="sng">
            <a:solidFill>
              <a:srgbClr val="25AAE2"/>
            </a:solidFill>
            <a:prstDash val="solid"/>
            <a:round/>
            <a:headEnd type="none" w="med" len="med"/>
            <a:tailEnd type="triangle" w="med" len="med"/>
          </a:ln>
        </p:spPr>
      </p:cxnSp>
      <p:cxnSp>
        <p:nvCxnSpPr>
          <p:cNvPr id="157" name="Google Shape;157;p24"/>
          <p:cNvCxnSpPr>
            <a:stCxn id="153" idx="1"/>
          </p:cNvCxnSpPr>
          <p:nvPr/>
        </p:nvCxnSpPr>
        <p:spPr>
          <a:xfrm rot="10800000">
            <a:off x="4630663" y="2710538"/>
            <a:ext cx="433800" cy="0"/>
          </a:xfrm>
          <a:prstGeom prst="straightConnector1">
            <a:avLst/>
          </a:prstGeom>
          <a:noFill/>
          <a:ln w="9525" cap="flat" cmpd="sng">
            <a:solidFill>
              <a:srgbClr val="25AAE2"/>
            </a:solidFill>
            <a:prstDash val="solid"/>
            <a:round/>
            <a:headEnd type="none" w="med" len="med"/>
            <a:tailEnd type="triangle" w="med" len="med"/>
          </a:ln>
        </p:spPr>
      </p:cxnSp>
    </p:spTree>
    <p:extLst>
      <p:ext uri="{BB962C8B-B14F-4D97-AF65-F5344CB8AC3E}">
        <p14:creationId xmlns:p14="http://schemas.microsoft.com/office/powerpoint/2010/main" val="1110821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body" idx="2"/>
          </p:nvPr>
        </p:nvSpPr>
        <p:spPr>
          <a:xfrm>
            <a:off x="422025" y="1571700"/>
            <a:ext cx="7332900" cy="5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sz="1600">
                <a:solidFill>
                  <a:schemeClr val="dk1"/>
                </a:solidFill>
              </a:rPr>
              <a:t>Sometimes the test statis is given by                                .</a:t>
            </a:r>
            <a:endParaRPr sz="1600"/>
          </a:p>
        </p:txBody>
      </p:sp>
      <p:pic>
        <p:nvPicPr>
          <p:cNvPr id="163" name="Google Shape;163;p25" descr="\chi^2 = \sum_{i=1}^k \frac{(O_{i} - e_i)^2}{e_{i}} " title="MathEquation,#000000"/>
          <p:cNvPicPr preferRelativeResize="0"/>
          <p:nvPr/>
        </p:nvPicPr>
        <p:blipFill>
          <a:blip r:embed="rId3">
            <a:alphaModFix/>
          </a:blip>
          <a:stretch>
            <a:fillRect/>
          </a:stretch>
        </p:blipFill>
        <p:spPr>
          <a:xfrm>
            <a:off x="3968651" y="1529700"/>
            <a:ext cx="1631150" cy="391475"/>
          </a:xfrm>
          <a:prstGeom prst="rect">
            <a:avLst/>
          </a:prstGeom>
          <a:noFill/>
          <a:ln>
            <a:noFill/>
          </a:ln>
        </p:spPr>
      </p:pic>
      <p:pic>
        <p:nvPicPr>
          <p:cNvPr id="164" name="Google Shape;164;p25"/>
          <p:cNvPicPr preferRelativeResize="0"/>
          <p:nvPr/>
        </p:nvPicPr>
        <p:blipFill>
          <a:blip r:embed="rId4">
            <a:alphaModFix/>
          </a:blip>
          <a:stretch>
            <a:fillRect/>
          </a:stretch>
        </p:blipFill>
        <p:spPr>
          <a:xfrm>
            <a:off x="1129625" y="2259100"/>
            <a:ext cx="4567658" cy="2752200"/>
          </a:xfrm>
          <a:prstGeom prst="rect">
            <a:avLst/>
          </a:prstGeom>
          <a:noFill/>
          <a:ln>
            <a:noFill/>
          </a:ln>
        </p:spPr>
      </p:pic>
      <p:sp>
        <p:nvSpPr>
          <p:cNvPr id="165" name="Google Shape;165;p25"/>
          <p:cNvSpPr txBox="1"/>
          <p:nvPr/>
        </p:nvSpPr>
        <p:spPr>
          <a:xfrm>
            <a:off x="5104675" y="4017725"/>
            <a:ext cx="38334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25AAE2"/>
                </a:solidFill>
                <a:latin typeface="Avenir"/>
                <a:ea typeface="Avenir"/>
                <a:cs typeface="Avenir"/>
                <a:sym typeface="Avenir"/>
              </a:rPr>
              <a:t>…</a:t>
            </a:r>
            <a:r>
              <a:rPr lang="en-GB" sz="1200">
                <a:solidFill>
                  <a:srgbClr val="25AAE2"/>
                </a:solidFill>
                <a:latin typeface="Avenir"/>
                <a:ea typeface="Avenir"/>
                <a:cs typeface="Avenir"/>
                <a:sym typeface="Avenir"/>
              </a:rPr>
              <a:t>Sum over all the frequencies is the total number of observations  </a:t>
            </a:r>
            <a:endParaRPr sz="1200">
              <a:solidFill>
                <a:srgbClr val="25AAE2"/>
              </a:solidFill>
              <a:latin typeface="Avenir"/>
              <a:ea typeface="Avenir"/>
              <a:cs typeface="Avenir"/>
              <a:sym typeface="Avenir"/>
            </a:endParaRPr>
          </a:p>
        </p:txBody>
      </p:sp>
    </p:spTree>
    <p:extLst>
      <p:ext uri="{BB962C8B-B14F-4D97-AF65-F5344CB8AC3E}">
        <p14:creationId xmlns:p14="http://schemas.microsoft.com/office/powerpoint/2010/main" val="16882605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body" idx="2"/>
          </p:nvPr>
        </p:nvSpPr>
        <p:spPr>
          <a:xfrm>
            <a:off x="422025" y="1571700"/>
            <a:ext cx="35079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Rule:</a:t>
            </a:r>
            <a:endParaRPr/>
          </a:p>
          <a:p>
            <a:pPr marL="0" lvl="0" indent="0" algn="l" rtl="0">
              <a:spcBef>
                <a:spcPts val="1600"/>
              </a:spcBef>
              <a:spcAft>
                <a:spcPts val="0"/>
              </a:spcAft>
              <a:buNone/>
            </a:pPr>
            <a:r>
              <a:rPr lang="en-GB"/>
              <a:t>Reject H</a:t>
            </a:r>
            <a:r>
              <a:rPr lang="en-GB" baseline="-25000"/>
              <a:t>0</a:t>
            </a:r>
            <a:r>
              <a:rPr lang="en-GB"/>
              <a:t> if </a:t>
            </a:r>
            <a:r>
              <a:rPr lang="en-GB">
                <a:solidFill>
                  <a:schemeClr val="dk1"/>
                </a:solidFill>
              </a:rPr>
              <a:t>χ</a:t>
            </a:r>
            <a:r>
              <a:rPr lang="en-GB" baseline="30000">
                <a:solidFill>
                  <a:schemeClr val="dk1"/>
                </a:solidFill>
              </a:rPr>
              <a:t>2</a:t>
            </a:r>
            <a:r>
              <a:rPr lang="en-GB" baseline="-25000">
                <a:solidFill>
                  <a:schemeClr val="dk1"/>
                </a:solidFill>
              </a:rPr>
              <a:t>calc</a:t>
            </a:r>
            <a:r>
              <a:rPr lang="en-GB">
                <a:solidFill>
                  <a:schemeClr val="dk1"/>
                </a:solidFill>
              </a:rPr>
              <a:t> ≥ χ</a:t>
            </a:r>
            <a:r>
              <a:rPr lang="en-GB" baseline="30000">
                <a:solidFill>
                  <a:schemeClr val="dk1"/>
                </a:solidFill>
              </a:rPr>
              <a:t>2</a:t>
            </a:r>
            <a:r>
              <a:rPr lang="en-GB" baseline="-25000">
                <a:solidFill>
                  <a:schemeClr val="dk1"/>
                </a:solidFill>
              </a:rPr>
              <a:t>k-p-1,α</a:t>
            </a:r>
            <a:r>
              <a:rPr lang="en-GB">
                <a:solidFill>
                  <a:schemeClr val="dk1"/>
                </a:solidFill>
              </a:rPr>
              <a:t> </a:t>
            </a:r>
            <a:br>
              <a:rPr lang="en-GB">
                <a:solidFill>
                  <a:schemeClr val="dk1"/>
                </a:solidFill>
              </a:rPr>
            </a:br>
            <a:endParaRPr/>
          </a:p>
          <a:p>
            <a:pPr marL="0" lvl="0" indent="0" algn="l" rtl="0">
              <a:spcBef>
                <a:spcPts val="1600"/>
              </a:spcBef>
              <a:spcAft>
                <a:spcPts val="1600"/>
              </a:spcAft>
              <a:buNone/>
            </a:pPr>
            <a:endParaRPr/>
          </a:p>
        </p:txBody>
      </p:sp>
      <p:pic>
        <p:nvPicPr>
          <p:cNvPr id="171" name="Google Shape;171;p26"/>
          <p:cNvPicPr preferRelativeResize="0"/>
          <p:nvPr/>
        </p:nvPicPr>
        <p:blipFill rotWithShape="1">
          <a:blip r:embed="rId3">
            <a:alphaModFix/>
          </a:blip>
          <a:srcRect l="13186"/>
          <a:stretch/>
        </p:blipFill>
        <p:spPr>
          <a:xfrm>
            <a:off x="4045500" y="1629500"/>
            <a:ext cx="2410699" cy="1705925"/>
          </a:xfrm>
          <a:prstGeom prst="rect">
            <a:avLst/>
          </a:prstGeom>
          <a:noFill/>
          <a:ln>
            <a:noFill/>
          </a:ln>
        </p:spPr>
      </p:pic>
      <p:sp>
        <p:nvSpPr>
          <p:cNvPr id="172" name="Google Shape;172;p26"/>
          <p:cNvSpPr txBox="1">
            <a:spLocks noGrp="1"/>
          </p:cNvSpPr>
          <p:nvPr>
            <p:ph type="title"/>
          </p:nvPr>
        </p:nvSpPr>
        <p:spPr>
          <a:xfrm>
            <a:off x="422025" y="445025"/>
            <a:ext cx="81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Chi-square test for goodness of fit</a:t>
            </a:r>
            <a:endParaRPr/>
          </a:p>
        </p:txBody>
      </p:sp>
      <p:pic>
        <p:nvPicPr>
          <p:cNvPr id="173" name="Google Shape;173;p26"/>
          <p:cNvPicPr preferRelativeResize="0"/>
          <p:nvPr/>
        </p:nvPicPr>
        <p:blipFill>
          <a:blip r:embed="rId4">
            <a:alphaModFix/>
          </a:blip>
          <a:stretch>
            <a:fillRect/>
          </a:stretch>
        </p:blipFill>
        <p:spPr>
          <a:xfrm>
            <a:off x="5370225" y="2336450"/>
            <a:ext cx="788825" cy="397725"/>
          </a:xfrm>
          <a:prstGeom prst="rect">
            <a:avLst/>
          </a:prstGeom>
          <a:noFill/>
          <a:ln>
            <a:noFill/>
          </a:ln>
        </p:spPr>
      </p:pic>
      <p:pic>
        <p:nvPicPr>
          <p:cNvPr id="174" name="Google Shape;174;p26"/>
          <p:cNvPicPr preferRelativeResize="0"/>
          <p:nvPr/>
        </p:nvPicPr>
        <p:blipFill>
          <a:blip r:embed="rId5">
            <a:alphaModFix/>
          </a:blip>
          <a:stretch>
            <a:fillRect/>
          </a:stretch>
        </p:blipFill>
        <p:spPr>
          <a:xfrm>
            <a:off x="4363175" y="2868100"/>
            <a:ext cx="578662" cy="347191"/>
          </a:xfrm>
          <a:prstGeom prst="rect">
            <a:avLst/>
          </a:prstGeom>
          <a:noFill/>
          <a:ln>
            <a:noFill/>
          </a:ln>
        </p:spPr>
      </p:pic>
    </p:spTree>
    <p:extLst>
      <p:ext uri="{BB962C8B-B14F-4D97-AF65-F5344CB8AC3E}">
        <p14:creationId xmlns:p14="http://schemas.microsoft.com/office/powerpoint/2010/main" val="101684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At an emporium, the manager is interested in knowing age group which visits the mall during the day. He defines categories as - children, teenagers, adults and senior citizens. He plans to have his inventory of goods accordingly. He claims that out of all the people who visited 5% are children, 38% are teenagers, 2% are senior citizens are remaining are adults. </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From a sample of 180 people it was seen that 25 were children, 50 were teenagers, 90 were adults and  15 were senior citizens </a:t>
            </a:r>
            <a:endParaRPr sz="1600">
              <a:solidFill>
                <a:schemeClr val="dk1"/>
              </a:solidFill>
            </a:endParaRPr>
          </a:p>
          <a:p>
            <a:pPr marL="0" lvl="0" indent="0" algn="l" rtl="0">
              <a:lnSpc>
                <a:spcPct val="100000"/>
              </a:lnSpc>
              <a:spcBef>
                <a:spcPts val="1500"/>
              </a:spcBef>
              <a:spcAft>
                <a:spcPts val="1500"/>
              </a:spcAft>
              <a:buClr>
                <a:schemeClr val="dk1"/>
              </a:buClr>
              <a:buSzPts val="1100"/>
              <a:buFont typeface="Arial"/>
              <a:buNone/>
            </a:pPr>
            <a:r>
              <a:rPr lang="en-GB" sz="1600">
                <a:solidFill>
                  <a:schemeClr val="dk1"/>
                </a:solidFill>
              </a:rPr>
              <a:t>Test the manager’s claim at 95% confidence level.</a:t>
            </a:r>
            <a:endParaRPr sz="1600">
              <a:solidFill>
                <a:schemeClr val="dk1"/>
              </a:solidFill>
            </a:endParaRPr>
          </a:p>
        </p:txBody>
      </p:sp>
      <p:sp>
        <p:nvSpPr>
          <p:cNvPr id="180" name="Google Shape;180;p27"/>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goodness of fit</a:t>
            </a:r>
            <a:endParaRPr/>
          </a:p>
        </p:txBody>
      </p:sp>
    </p:spTree>
    <p:extLst>
      <p:ext uri="{BB962C8B-B14F-4D97-AF65-F5344CB8AC3E}">
        <p14:creationId xmlns:p14="http://schemas.microsoft.com/office/powerpoint/2010/main" val="13242959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body" idx="2"/>
          </p:nvPr>
        </p:nvSpPr>
        <p:spPr>
          <a:xfrm>
            <a:off x="422025" y="1571700"/>
            <a:ext cx="8389800" cy="9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We can tabulate the given data as follows:</a:t>
            </a:r>
            <a:endParaRPr sz="1600">
              <a:solidFill>
                <a:schemeClr val="dk1"/>
              </a:solidFill>
            </a:endParaRPr>
          </a:p>
          <a:p>
            <a:pPr marL="0" lvl="0" indent="0" algn="l" rtl="0">
              <a:lnSpc>
                <a:spcPct val="100000"/>
              </a:lnSpc>
              <a:spcBef>
                <a:spcPts val="1500"/>
              </a:spcBef>
              <a:spcAft>
                <a:spcPts val="1500"/>
              </a:spcAft>
              <a:buClr>
                <a:schemeClr val="dk1"/>
              </a:buClr>
              <a:buSzPts val="1100"/>
              <a:buFont typeface="Arial"/>
              <a:buNone/>
            </a:pPr>
            <a:endParaRPr sz="1600">
              <a:solidFill>
                <a:schemeClr val="dk1"/>
              </a:solidFill>
            </a:endParaRPr>
          </a:p>
        </p:txBody>
      </p:sp>
      <p:sp>
        <p:nvSpPr>
          <p:cNvPr id="186" name="Google Shape;186;p28"/>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goodness of fit</a:t>
            </a:r>
            <a:endParaRPr/>
          </a:p>
        </p:txBody>
      </p:sp>
      <p:graphicFrame>
        <p:nvGraphicFramePr>
          <p:cNvPr id="187" name="Google Shape;187;p28"/>
          <p:cNvGraphicFramePr/>
          <p:nvPr/>
        </p:nvGraphicFramePr>
        <p:xfrm>
          <a:off x="336188" y="2666550"/>
          <a:ext cx="8561475" cy="2194410"/>
        </p:xfrm>
        <a:graphic>
          <a:graphicData uri="http://schemas.openxmlformats.org/drawingml/2006/table">
            <a:tbl>
              <a:tblPr>
                <a:noFill/>
              </a:tblPr>
              <a:tblGrid>
                <a:gridCol w="1510125">
                  <a:extLst>
                    <a:ext uri="{9D8B030D-6E8A-4147-A177-3AD203B41FA5}">
                      <a16:colId xmlns:a16="http://schemas.microsoft.com/office/drawing/2014/main" val="20000"/>
                    </a:ext>
                  </a:extLst>
                </a:gridCol>
                <a:gridCol w="2056500">
                  <a:extLst>
                    <a:ext uri="{9D8B030D-6E8A-4147-A177-3AD203B41FA5}">
                      <a16:colId xmlns:a16="http://schemas.microsoft.com/office/drawing/2014/main" val="20001"/>
                    </a:ext>
                  </a:extLst>
                </a:gridCol>
                <a:gridCol w="2644400">
                  <a:extLst>
                    <a:ext uri="{9D8B030D-6E8A-4147-A177-3AD203B41FA5}">
                      <a16:colId xmlns:a16="http://schemas.microsoft.com/office/drawing/2014/main" val="20002"/>
                    </a:ext>
                  </a:extLst>
                </a:gridCol>
                <a:gridCol w="2350450">
                  <a:extLst>
                    <a:ext uri="{9D8B030D-6E8A-4147-A177-3AD203B41FA5}">
                      <a16:colId xmlns:a16="http://schemas.microsoft.com/office/drawing/2014/main" val="20003"/>
                    </a:ext>
                  </a:extLst>
                </a:gridCol>
              </a:tblGrid>
              <a:tr h="481500">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Manager Claimed Frequency</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The frequency expected from  180 customers (e</a:t>
                      </a:r>
                      <a:r>
                        <a:rPr lang="en-GB" baseline="-25000">
                          <a:solidFill>
                            <a:schemeClr val="dk1"/>
                          </a:solidFill>
                          <a:latin typeface="Avenir"/>
                          <a:ea typeface="Avenir"/>
                          <a:cs typeface="Avenir"/>
                          <a:sym typeface="Avenir"/>
                        </a:rPr>
                        <a:t>i</a:t>
                      </a:r>
                      <a:r>
                        <a:rPr lang="en-GB">
                          <a:solidFill>
                            <a:schemeClr val="dk1"/>
                          </a:solidFill>
                          <a:latin typeface="Avenir"/>
                          <a:ea typeface="Avenir"/>
                          <a:cs typeface="Avenir"/>
                          <a:sym typeface="Avenir"/>
                        </a:rPr>
                        <a: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The frequency observed from  180 customers (O</a:t>
                      </a:r>
                      <a:r>
                        <a:rPr lang="en-GB" baseline="-25000">
                          <a:latin typeface="Avenir"/>
                          <a:ea typeface="Avenir"/>
                          <a:cs typeface="Avenir"/>
                          <a:sym typeface="Avenir"/>
                        </a:rPr>
                        <a:t>i</a:t>
                      </a:r>
                      <a:r>
                        <a:rPr lang="en-GB">
                          <a:latin typeface="Avenir"/>
                          <a:ea typeface="Avenir"/>
                          <a:cs typeface="Avenir"/>
                          <a:sym typeface="Avenir"/>
                        </a:rPr>
                        <a: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5725">
                <a:tc>
                  <a:txBody>
                    <a:bodyPr/>
                    <a:lstStyle/>
                    <a:p>
                      <a:pPr marL="0" lvl="0" indent="0" algn="ctr" rtl="0">
                        <a:spcBef>
                          <a:spcPts val="0"/>
                        </a:spcBef>
                        <a:spcAft>
                          <a:spcPts val="0"/>
                        </a:spcAft>
                        <a:buNone/>
                      </a:pPr>
                      <a:r>
                        <a:rPr lang="en-GB">
                          <a:latin typeface="Avenir"/>
                          <a:ea typeface="Avenir"/>
                          <a:cs typeface="Avenir"/>
                          <a:sym typeface="Avenir"/>
                        </a:rPr>
                        <a:t>Children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0.05 x 180 = 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25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725">
                <a:tc>
                  <a:txBody>
                    <a:bodyPr/>
                    <a:lstStyle/>
                    <a:p>
                      <a:pPr marL="0" lvl="0" indent="0" algn="ctr" rtl="0">
                        <a:spcBef>
                          <a:spcPts val="0"/>
                        </a:spcBef>
                        <a:spcAft>
                          <a:spcPts val="0"/>
                        </a:spcAft>
                        <a:buNone/>
                      </a:pPr>
                      <a:r>
                        <a:rPr lang="en-GB">
                          <a:latin typeface="Avenir"/>
                          <a:ea typeface="Avenir"/>
                          <a:cs typeface="Avenir"/>
                          <a:sym typeface="Avenir"/>
                        </a:rPr>
                        <a:t>Teenagers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38%</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0.38 x 180 = 68.4 ≅ 68</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50</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5725">
                <a:tc>
                  <a:txBody>
                    <a:bodyPr/>
                    <a:lstStyle/>
                    <a:p>
                      <a:pPr marL="0" lvl="0" indent="0" algn="ctr" rtl="0">
                        <a:spcBef>
                          <a:spcPts val="0"/>
                        </a:spcBef>
                        <a:spcAft>
                          <a:spcPts val="0"/>
                        </a:spcAft>
                        <a:buNone/>
                      </a:pPr>
                      <a:r>
                        <a:rPr lang="en-GB">
                          <a:latin typeface="Avenir"/>
                          <a:ea typeface="Avenir"/>
                          <a:cs typeface="Avenir"/>
                          <a:sym typeface="Avenir"/>
                        </a:rPr>
                        <a:t>Adults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0.55 x 180 = 99</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90</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5725">
                <a:tc>
                  <a:txBody>
                    <a:bodyPr/>
                    <a:lstStyle/>
                    <a:p>
                      <a:pPr marL="0" lvl="0" indent="0" algn="ctr" rtl="0">
                        <a:spcBef>
                          <a:spcPts val="0"/>
                        </a:spcBef>
                        <a:spcAft>
                          <a:spcPts val="0"/>
                        </a:spcAft>
                        <a:buNone/>
                      </a:pPr>
                      <a:r>
                        <a:rPr lang="en-GB">
                          <a:latin typeface="Avenir"/>
                          <a:ea typeface="Avenir"/>
                          <a:cs typeface="Avenir"/>
                          <a:sym typeface="Avenir"/>
                        </a:rPr>
                        <a:t>Senior Citizens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0.02 x 180 = 3.6 ≅ 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73700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To test, H</a:t>
            </a:r>
            <a:r>
              <a:rPr lang="en-GB" sz="1600" baseline="-25000">
                <a:solidFill>
                  <a:schemeClr val="dk1"/>
                </a:solidFill>
              </a:rPr>
              <a:t>0</a:t>
            </a:r>
            <a:r>
              <a:rPr lang="en-GB" sz="1600">
                <a:solidFill>
                  <a:schemeClr val="dk1"/>
                </a:solidFill>
              </a:rPr>
              <a:t>: The managers claim is correct	Against	H</a:t>
            </a:r>
            <a:r>
              <a:rPr lang="en-GB" sz="1600" baseline="-25000">
                <a:solidFill>
                  <a:schemeClr val="dk1"/>
                </a:solidFill>
              </a:rPr>
              <a:t>1</a:t>
            </a:r>
            <a:r>
              <a:rPr lang="en-GB" sz="1600">
                <a:solidFill>
                  <a:schemeClr val="dk1"/>
                </a:solidFill>
              </a:rPr>
              <a:t>: The managers claim is false</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The test statistic is </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endParaRPr sz="1600">
              <a:solidFill>
                <a:schemeClr val="dk1"/>
              </a:solidFill>
            </a:endParaRPr>
          </a:p>
          <a:p>
            <a:pPr marL="0" lvl="0" indent="0" algn="l" rtl="0">
              <a:lnSpc>
                <a:spcPct val="100000"/>
              </a:lnSpc>
              <a:spcBef>
                <a:spcPts val="1500"/>
              </a:spcBef>
              <a:spcAft>
                <a:spcPts val="1500"/>
              </a:spcAft>
              <a:buClr>
                <a:schemeClr val="dk1"/>
              </a:buClr>
              <a:buSzPts val="1100"/>
              <a:buFont typeface="Arial"/>
              <a:buNone/>
            </a:pPr>
            <a:endParaRPr sz="1600">
              <a:solidFill>
                <a:schemeClr val="dk1"/>
              </a:solidFill>
            </a:endParaRPr>
          </a:p>
        </p:txBody>
      </p:sp>
      <p:sp>
        <p:nvSpPr>
          <p:cNvPr id="193" name="Google Shape;193;p29"/>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goodness of fit</a:t>
            </a:r>
            <a:endParaRPr/>
          </a:p>
        </p:txBody>
      </p:sp>
      <p:pic>
        <p:nvPicPr>
          <p:cNvPr id="194" name="Google Shape;194;p29" descr="\chi^2 = \sum_{i=1}^k \frac{ O^2_{i}}{e_{i}} - N" title="MathEquation,#000000"/>
          <p:cNvPicPr preferRelativeResize="0"/>
          <p:nvPr/>
        </p:nvPicPr>
        <p:blipFill>
          <a:blip r:embed="rId3">
            <a:alphaModFix/>
          </a:blip>
          <a:stretch>
            <a:fillRect/>
          </a:stretch>
        </p:blipFill>
        <p:spPr>
          <a:xfrm>
            <a:off x="2494300" y="2972076"/>
            <a:ext cx="1752934" cy="396600"/>
          </a:xfrm>
          <a:prstGeom prst="rect">
            <a:avLst/>
          </a:prstGeom>
          <a:noFill/>
          <a:ln>
            <a:noFill/>
          </a:ln>
        </p:spPr>
      </p:pic>
      <p:pic>
        <p:nvPicPr>
          <p:cNvPr id="195" name="Google Shape;195;p29" descr="=[ \frac{ 25^2}{9}+\frac{ 50^2}{68}+\frac{ 90^2}{99}+\frac{15^2}{4}] - 180" title="MathEquation,#000000"/>
          <p:cNvPicPr preferRelativeResize="0"/>
          <p:nvPr/>
        </p:nvPicPr>
        <p:blipFill>
          <a:blip r:embed="rId4">
            <a:alphaModFix/>
          </a:blip>
          <a:stretch>
            <a:fillRect/>
          </a:stretch>
        </p:blipFill>
        <p:spPr>
          <a:xfrm>
            <a:off x="2789884" y="3579875"/>
            <a:ext cx="3280834" cy="393700"/>
          </a:xfrm>
          <a:prstGeom prst="rect">
            <a:avLst/>
          </a:prstGeom>
          <a:noFill/>
          <a:ln>
            <a:noFill/>
          </a:ln>
        </p:spPr>
      </p:pic>
      <p:pic>
        <p:nvPicPr>
          <p:cNvPr id="196" name="Google Shape;196;p29" descr="=64.27" title="MathEquation,#000000"/>
          <p:cNvPicPr preferRelativeResize="0"/>
          <p:nvPr/>
        </p:nvPicPr>
        <p:blipFill>
          <a:blip r:embed="rId5">
            <a:alphaModFix/>
          </a:blip>
          <a:stretch>
            <a:fillRect/>
          </a:stretch>
        </p:blipFill>
        <p:spPr>
          <a:xfrm>
            <a:off x="2831875" y="4184775"/>
            <a:ext cx="695550" cy="187800"/>
          </a:xfrm>
          <a:prstGeom prst="rect">
            <a:avLst/>
          </a:prstGeom>
          <a:noFill/>
          <a:ln>
            <a:noFill/>
          </a:ln>
        </p:spPr>
      </p:pic>
    </p:spTree>
    <p:extLst>
      <p:ext uri="{BB962C8B-B14F-4D97-AF65-F5344CB8AC3E}">
        <p14:creationId xmlns:p14="http://schemas.microsoft.com/office/powerpoint/2010/main" val="3559680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Large sample tests</a:t>
            </a:r>
            <a:endParaRPr/>
          </a:p>
        </p:txBody>
      </p:sp>
      <p:sp>
        <p:nvSpPr>
          <p:cNvPr id="125" name="Google Shape;125;p20"/>
          <p:cNvSpPr txBox="1">
            <a:spLocks noGrp="1"/>
          </p:cNvSpPr>
          <p:nvPr>
            <p:ph type="body" idx="2"/>
          </p:nvPr>
        </p:nvSpPr>
        <p:spPr>
          <a:xfrm>
            <a:off x="422025" y="1571700"/>
            <a:ext cx="2829300" cy="23262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GB"/>
              <a:t>One sample </a:t>
            </a:r>
            <a:endParaRPr/>
          </a:p>
          <a:p>
            <a:pPr marL="457200" lvl="0" indent="-330200" algn="l" rtl="0">
              <a:lnSpc>
                <a:spcPct val="200000"/>
              </a:lnSpc>
              <a:spcBef>
                <a:spcPts val="5000"/>
              </a:spcBef>
              <a:spcAft>
                <a:spcPts val="0"/>
              </a:spcAft>
              <a:buSzPts val="1600"/>
              <a:buChar char="●"/>
            </a:pPr>
            <a:r>
              <a:rPr lang="en-GB"/>
              <a:t>Two sample</a:t>
            </a:r>
            <a:endParaRPr/>
          </a:p>
          <a:p>
            <a:pPr marL="0" lvl="0" indent="0" algn="l" rtl="0">
              <a:lnSpc>
                <a:spcPct val="200000"/>
              </a:lnSpc>
              <a:spcBef>
                <a:spcPts val="5000"/>
              </a:spcBef>
              <a:spcAft>
                <a:spcPts val="0"/>
              </a:spcAft>
              <a:buNone/>
            </a:pPr>
            <a:endParaRPr/>
          </a:p>
          <a:p>
            <a:pPr marL="0" lvl="0" indent="0" algn="l" rtl="0">
              <a:lnSpc>
                <a:spcPct val="200000"/>
              </a:lnSpc>
              <a:spcBef>
                <a:spcPts val="5000"/>
              </a:spcBef>
              <a:spcAft>
                <a:spcPts val="5000"/>
              </a:spcAft>
              <a:buNone/>
            </a:pPr>
            <a:endParaRPr/>
          </a:p>
        </p:txBody>
      </p:sp>
      <p:sp>
        <p:nvSpPr>
          <p:cNvPr id="126" name="Google Shape;126;p20"/>
          <p:cNvSpPr txBox="1"/>
          <p:nvPr/>
        </p:nvSpPr>
        <p:spPr>
          <a:xfrm>
            <a:off x="4619375" y="2123125"/>
            <a:ext cx="2034300" cy="11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Here there are 4 class frequencies, i.e k = 4. Since no parameter was calculated p = 0 </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From the statistical table for χ</a:t>
            </a:r>
            <a:r>
              <a:rPr lang="en-GB" sz="1600" baseline="30000">
                <a:solidFill>
                  <a:schemeClr val="dk1"/>
                </a:solidFill>
              </a:rPr>
              <a:t>2</a:t>
            </a:r>
            <a:r>
              <a:rPr lang="en-GB" sz="1600">
                <a:solidFill>
                  <a:schemeClr val="dk1"/>
                </a:solidFill>
              </a:rPr>
              <a:t> distribution, χ</a:t>
            </a:r>
            <a:r>
              <a:rPr lang="en-GB" sz="1600" baseline="30000">
                <a:solidFill>
                  <a:schemeClr val="dk1"/>
                </a:solidFill>
              </a:rPr>
              <a:t>2</a:t>
            </a:r>
            <a:r>
              <a:rPr lang="en-GB" sz="1600" baseline="-25000">
                <a:solidFill>
                  <a:schemeClr val="dk1"/>
                </a:solidFill>
              </a:rPr>
              <a:t>k-p-1,α</a:t>
            </a:r>
            <a:r>
              <a:rPr lang="en-GB" sz="1600">
                <a:solidFill>
                  <a:schemeClr val="dk1"/>
                </a:solidFill>
              </a:rPr>
              <a:t> = χ</a:t>
            </a:r>
            <a:r>
              <a:rPr lang="en-GB" sz="1600" baseline="30000">
                <a:solidFill>
                  <a:schemeClr val="dk1"/>
                </a:solidFill>
              </a:rPr>
              <a:t>2</a:t>
            </a:r>
            <a:r>
              <a:rPr lang="en-GB" sz="1600" baseline="-25000">
                <a:solidFill>
                  <a:schemeClr val="dk1"/>
                </a:solidFill>
              </a:rPr>
              <a:t>3,0.05</a:t>
            </a:r>
            <a:r>
              <a:rPr lang="en-GB" sz="1600">
                <a:solidFill>
                  <a:schemeClr val="dk1"/>
                </a:solidFill>
              </a:rPr>
              <a:t> = 7.815</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The test statistic χ</a:t>
            </a:r>
            <a:r>
              <a:rPr lang="en-GB" sz="1600" baseline="30000">
                <a:solidFill>
                  <a:schemeClr val="dk1"/>
                </a:solidFill>
              </a:rPr>
              <a:t>2</a:t>
            </a:r>
            <a:r>
              <a:rPr lang="en-GB" sz="1600" baseline="-25000">
                <a:solidFill>
                  <a:schemeClr val="dk1"/>
                </a:solidFill>
              </a:rPr>
              <a:t>calc</a:t>
            </a:r>
            <a:r>
              <a:rPr lang="en-GB" sz="1600">
                <a:solidFill>
                  <a:schemeClr val="dk1"/>
                </a:solidFill>
              </a:rPr>
              <a:t> = 64.27</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 Since χ</a:t>
            </a:r>
            <a:r>
              <a:rPr lang="en-GB" sz="1600" baseline="30000">
                <a:solidFill>
                  <a:schemeClr val="dk1"/>
                </a:solidFill>
              </a:rPr>
              <a:t>2</a:t>
            </a:r>
            <a:r>
              <a:rPr lang="en-GB" sz="1600" baseline="-25000">
                <a:solidFill>
                  <a:schemeClr val="dk1"/>
                </a:solidFill>
              </a:rPr>
              <a:t>calc</a:t>
            </a:r>
            <a:r>
              <a:rPr lang="en-GB" sz="1600">
                <a:solidFill>
                  <a:schemeClr val="dk1"/>
                </a:solidFill>
              </a:rPr>
              <a:t> &gt; χ</a:t>
            </a:r>
            <a:r>
              <a:rPr lang="en-GB" sz="1600" baseline="30000">
                <a:solidFill>
                  <a:schemeClr val="dk1"/>
                </a:solidFill>
              </a:rPr>
              <a:t>2</a:t>
            </a:r>
            <a:r>
              <a:rPr lang="en-GB" sz="1600" baseline="-25000">
                <a:solidFill>
                  <a:schemeClr val="dk1"/>
                </a:solidFill>
              </a:rPr>
              <a:t>k-p-1,α</a:t>
            </a:r>
            <a:r>
              <a:rPr lang="en-GB" sz="1600">
                <a:solidFill>
                  <a:schemeClr val="dk1"/>
                </a:solidFill>
              </a:rPr>
              <a:t> , reject H</a:t>
            </a:r>
            <a:r>
              <a:rPr lang="en-GB" sz="1600" baseline="-25000">
                <a:solidFill>
                  <a:schemeClr val="dk1"/>
                </a:solidFill>
              </a:rPr>
              <a:t>0</a:t>
            </a:r>
            <a:r>
              <a:rPr lang="en-GB" sz="1600">
                <a:solidFill>
                  <a:schemeClr val="dk1"/>
                </a:solidFill>
              </a:rPr>
              <a:t>.</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The managers claim is false, his claim is different than what was observed from the data</a:t>
            </a:r>
            <a:endParaRPr sz="1600">
              <a:solidFill>
                <a:schemeClr val="dk1"/>
              </a:solidFill>
            </a:endParaRPr>
          </a:p>
          <a:p>
            <a:pPr marL="0" lvl="0" indent="0" algn="l" rtl="0">
              <a:lnSpc>
                <a:spcPct val="100000"/>
              </a:lnSpc>
              <a:spcBef>
                <a:spcPts val="1500"/>
              </a:spcBef>
              <a:spcAft>
                <a:spcPts val="1500"/>
              </a:spcAft>
              <a:buClr>
                <a:schemeClr val="dk1"/>
              </a:buClr>
              <a:buSzPts val="1100"/>
              <a:buFont typeface="Arial"/>
              <a:buNone/>
            </a:pPr>
            <a:endParaRPr sz="1600">
              <a:solidFill>
                <a:schemeClr val="dk1"/>
              </a:solidFill>
            </a:endParaRPr>
          </a:p>
        </p:txBody>
      </p:sp>
      <p:pic>
        <p:nvPicPr>
          <p:cNvPr id="202" name="Google Shape;202;p30"/>
          <p:cNvPicPr preferRelativeResize="0"/>
          <p:nvPr/>
        </p:nvPicPr>
        <p:blipFill>
          <a:blip r:embed="rId3">
            <a:alphaModFix/>
          </a:blip>
          <a:stretch>
            <a:fillRect/>
          </a:stretch>
        </p:blipFill>
        <p:spPr>
          <a:xfrm>
            <a:off x="6800550" y="2592900"/>
            <a:ext cx="2011275" cy="1363782"/>
          </a:xfrm>
          <a:prstGeom prst="rect">
            <a:avLst/>
          </a:prstGeom>
          <a:noFill/>
          <a:ln>
            <a:noFill/>
          </a:ln>
        </p:spPr>
      </p:pic>
      <p:sp>
        <p:nvSpPr>
          <p:cNvPr id="203" name="Google Shape;203;p30"/>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goodness of fit</a:t>
            </a:r>
            <a:endParaRPr/>
          </a:p>
        </p:txBody>
      </p:sp>
      <p:sp>
        <p:nvSpPr>
          <p:cNvPr id="204" name="Google Shape;204;p30"/>
          <p:cNvSpPr txBox="1"/>
          <p:nvPr/>
        </p:nvSpPr>
        <p:spPr>
          <a:xfrm>
            <a:off x="7398057" y="3815244"/>
            <a:ext cx="816300" cy="4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Avenir"/>
                <a:ea typeface="Avenir"/>
                <a:cs typeface="Avenir"/>
                <a:sym typeface="Avenir"/>
              </a:rPr>
              <a:t>7.815</a:t>
            </a:r>
            <a:endParaRPr sz="1100">
              <a:latin typeface="Avenir"/>
              <a:ea typeface="Avenir"/>
              <a:cs typeface="Avenir"/>
              <a:sym typeface="Avenir"/>
            </a:endParaRPr>
          </a:p>
        </p:txBody>
      </p:sp>
      <p:pic>
        <p:nvPicPr>
          <p:cNvPr id="205" name="Google Shape;205;p30"/>
          <p:cNvPicPr preferRelativeResize="0"/>
          <p:nvPr/>
        </p:nvPicPr>
        <p:blipFill>
          <a:blip r:embed="rId4">
            <a:alphaModFix/>
          </a:blip>
          <a:stretch>
            <a:fillRect/>
          </a:stretch>
        </p:blipFill>
        <p:spPr>
          <a:xfrm>
            <a:off x="7042390" y="3520588"/>
            <a:ext cx="515253" cy="294656"/>
          </a:xfrm>
          <a:prstGeom prst="rect">
            <a:avLst/>
          </a:prstGeom>
          <a:noFill/>
          <a:ln>
            <a:noFill/>
          </a:ln>
        </p:spPr>
      </p:pic>
    </p:spTree>
    <p:extLst>
      <p:ext uri="{BB962C8B-B14F-4D97-AF65-F5344CB8AC3E}">
        <p14:creationId xmlns:p14="http://schemas.microsoft.com/office/powerpoint/2010/main" val="14306523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goodness of fit</a:t>
            </a:r>
            <a:endParaRPr/>
          </a:p>
        </p:txBody>
      </p:sp>
      <p:sp>
        <p:nvSpPr>
          <p:cNvPr id="211" name="Google Shape;211;p31"/>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Here there are 4 class frequencies, i.e k = 4. Since no parameter was calculated p = 0 </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The p-value for the test statistic 64.27 for 3 d.f. is obtained using the python function:</a:t>
            </a:r>
            <a:endParaRPr sz="1600">
              <a:solidFill>
                <a:schemeClr val="dk1"/>
              </a:solidFill>
            </a:endParaRPr>
          </a:p>
          <a:p>
            <a:pPr marL="1371600" lvl="0" indent="457200" algn="l" rtl="0">
              <a:lnSpc>
                <a:spcPct val="100000"/>
              </a:lnSpc>
              <a:spcBef>
                <a:spcPts val="1500"/>
              </a:spcBef>
              <a:spcAft>
                <a:spcPts val="0"/>
              </a:spcAft>
              <a:buClr>
                <a:schemeClr val="dk1"/>
              </a:buClr>
              <a:buSzPts val="1100"/>
              <a:buFont typeface="Arial"/>
              <a:buNone/>
            </a:pPr>
            <a:r>
              <a:rPr lang="en-GB" sz="1600">
                <a:solidFill>
                  <a:srgbClr val="25AAE2"/>
                </a:solidFill>
              </a:rPr>
              <a:t>scipy.stats.chi2.sf(stat, k-1)</a:t>
            </a:r>
            <a:endParaRPr sz="1600">
              <a:solidFill>
                <a:srgbClr val="25AAE2"/>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The p-value is 0.00.</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Since p-value &lt; 0.05, reject H</a:t>
            </a:r>
            <a:r>
              <a:rPr lang="en-GB" sz="1600" baseline="-25000">
                <a:solidFill>
                  <a:schemeClr val="dk1"/>
                </a:solidFill>
              </a:rPr>
              <a:t>0</a:t>
            </a:r>
            <a:r>
              <a:rPr lang="en-GB" sz="1600">
                <a:solidFill>
                  <a:schemeClr val="dk1"/>
                </a:solidFill>
              </a:rPr>
              <a:t>.</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The managers claim is false, his claim is different than what was observed from the data</a:t>
            </a:r>
            <a:endParaRPr sz="1600">
              <a:solidFill>
                <a:schemeClr val="dk1"/>
              </a:solidFill>
            </a:endParaRPr>
          </a:p>
          <a:p>
            <a:pPr marL="0" lvl="0" indent="0" algn="l" rtl="0">
              <a:lnSpc>
                <a:spcPct val="100000"/>
              </a:lnSpc>
              <a:spcBef>
                <a:spcPts val="1500"/>
              </a:spcBef>
              <a:spcAft>
                <a:spcPts val="1500"/>
              </a:spcAft>
              <a:buClr>
                <a:schemeClr val="dk1"/>
              </a:buClr>
              <a:buSzPts val="1100"/>
              <a:buFont typeface="Arial"/>
              <a:buNone/>
            </a:pPr>
            <a:endParaRPr sz="1600">
              <a:solidFill>
                <a:schemeClr val="dk1"/>
              </a:solidFill>
            </a:endParaRPr>
          </a:p>
        </p:txBody>
      </p:sp>
    </p:spTree>
    <p:extLst>
      <p:ext uri="{BB962C8B-B14F-4D97-AF65-F5344CB8AC3E}">
        <p14:creationId xmlns:p14="http://schemas.microsoft.com/office/powerpoint/2010/main" val="1379129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body" idx="2"/>
          </p:nvPr>
        </p:nvSpPr>
        <p:spPr>
          <a:xfrm>
            <a:off x="422025" y="1571700"/>
            <a:ext cx="8396400" cy="29400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a:solidFill>
                  <a:schemeClr val="dk1"/>
                </a:solidFill>
              </a:rPr>
              <a:t>If the expected frequencies e</a:t>
            </a:r>
            <a:r>
              <a:rPr lang="en-GB" baseline="-25000">
                <a:solidFill>
                  <a:schemeClr val="dk1"/>
                </a:solidFill>
              </a:rPr>
              <a:t>i</a:t>
            </a:r>
            <a:r>
              <a:rPr lang="en-GB">
                <a:solidFill>
                  <a:schemeClr val="dk1"/>
                </a:solidFill>
              </a:rPr>
              <a:t> ≥ 5 and the total frequencies are large (≥ 50) the test can be used</a:t>
            </a:r>
            <a:endParaRPr>
              <a:solidFill>
                <a:schemeClr val="dk1"/>
              </a:solidFill>
            </a:endParaRPr>
          </a:p>
          <a:p>
            <a:pPr marL="457200" lvl="0" indent="-342900" algn="l" rtl="0">
              <a:lnSpc>
                <a:spcPct val="100000"/>
              </a:lnSpc>
              <a:spcBef>
                <a:spcPts val="4000"/>
              </a:spcBef>
              <a:spcAft>
                <a:spcPts val="0"/>
              </a:spcAft>
              <a:buClr>
                <a:schemeClr val="dk1"/>
              </a:buClr>
              <a:buSzPts val="1800"/>
              <a:buChar char="●"/>
            </a:pPr>
            <a:r>
              <a:rPr lang="en-GB">
                <a:solidFill>
                  <a:schemeClr val="dk1"/>
                </a:solidFill>
              </a:rPr>
              <a:t>If e</a:t>
            </a:r>
            <a:r>
              <a:rPr lang="en-GB" baseline="-25000">
                <a:solidFill>
                  <a:schemeClr val="dk1"/>
                </a:solidFill>
              </a:rPr>
              <a:t>i</a:t>
            </a:r>
            <a:r>
              <a:rPr lang="en-GB">
                <a:solidFill>
                  <a:schemeClr val="dk1"/>
                </a:solidFill>
              </a:rPr>
              <a:t> &lt; 5, the class is merged with the neighbouring class for observed and expected frequencies until the it becomes ≥ 5</a:t>
            </a:r>
            <a:endParaRPr>
              <a:solidFill>
                <a:schemeClr val="dk1"/>
              </a:solidFill>
            </a:endParaRPr>
          </a:p>
          <a:p>
            <a:pPr marL="457200" lvl="0" indent="-342900" algn="l" rtl="0">
              <a:lnSpc>
                <a:spcPct val="100000"/>
              </a:lnSpc>
              <a:spcBef>
                <a:spcPts val="4000"/>
              </a:spcBef>
              <a:spcAft>
                <a:spcPts val="4000"/>
              </a:spcAft>
              <a:buClr>
                <a:schemeClr val="dk1"/>
              </a:buClr>
              <a:buSzPts val="1800"/>
              <a:buChar char="●"/>
            </a:pPr>
            <a:r>
              <a:rPr lang="en-GB">
                <a:solidFill>
                  <a:schemeClr val="dk1"/>
                </a:solidFill>
              </a:rPr>
              <a:t>It is not applicable for testing the goodness of fit of a straight line or any curve (exponential curve, second degree curve)</a:t>
            </a:r>
            <a:endParaRPr>
              <a:solidFill>
                <a:schemeClr val="dk1"/>
              </a:solidFill>
            </a:endParaRPr>
          </a:p>
        </p:txBody>
      </p:sp>
    </p:spTree>
    <p:extLst>
      <p:ext uri="{BB962C8B-B14F-4D97-AF65-F5344CB8AC3E}">
        <p14:creationId xmlns:p14="http://schemas.microsoft.com/office/powerpoint/2010/main" val="23234360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311700" y="2150850"/>
            <a:ext cx="8888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χ</a:t>
            </a:r>
            <a:r>
              <a:rPr lang="en-GB" baseline="30000"/>
              <a:t>2</a:t>
            </a:r>
            <a:r>
              <a:rPr lang="en-GB"/>
              <a:t> Test for Independence of Attributes</a:t>
            </a:r>
            <a:endParaRPr/>
          </a:p>
        </p:txBody>
      </p:sp>
      <p:sp>
        <p:nvSpPr>
          <p:cNvPr id="222" name="Google Shape;222;p33"/>
          <p:cNvSpPr txBox="1"/>
          <p:nvPr/>
        </p:nvSpPr>
        <p:spPr>
          <a:xfrm>
            <a:off x="1358375" y="3861450"/>
            <a:ext cx="28695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extLst>
      <p:ext uri="{BB962C8B-B14F-4D97-AF65-F5344CB8AC3E}">
        <p14:creationId xmlns:p14="http://schemas.microsoft.com/office/powerpoint/2010/main" val="14739011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422025" y="445025"/>
            <a:ext cx="81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Chi-square test for independence of attributes</a:t>
            </a:r>
            <a:endParaRPr/>
          </a:p>
        </p:txBody>
      </p:sp>
      <p:sp>
        <p:nvSpPr>
          <p:cNvPr id="228" name="Google Shape;228;p34"/>
          <p:cNvSpPr/>
          <p:nvPr/>
        </p:nvSpPr>
        <p:spPr>
          <a:xfrm>
            <a:off x="5490000" y="2114125"/>
            <a:ext cx="3260700" cy="364800"/>
          </a:xfrm>
          <a:prstGeom prst="roundRect">
            <a:avLst>
              <a:gd name="adj" fmla="val 16667"/>
            </a:avLst>
          </a:prstGeom>
          <a:solidFill>
            <a:srgbClr val="EEEEEE"/>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4"/>
          <p:cNvSpPr/>
          <p:nvPr/>
        </p:nvSpPr>
        <p:spPr>
          <a:xfrm>
            <a:off x="1378075" y="2114125"/>
            <a:ext cx="3260700" cy="364800"/>
          </a:xfrm>
          <a:prstGeom prst="roundRect">
            <a:avLst>
              <a:gd name="adj" fmla="val 16667"/>
            </a:avLst>
          </a:prstGeom>
          <a:solidFill>
            <a:srgbClr val="EEEEEE"/>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txBox="1"/>
          <p:nvPr/>
        </p:nvSpPr>
        <p:spPr>
          <a:xfrm>
            <a:off x="422025" y="1571700"/>
            <a:ext cx="8406900" cy="294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The hypothesis to test </a:t>
            </a:r>
            <a:r>
              <a:rPr lang="en-GB" sz="1600">
                <a:latin typeface="Avenir"/>
                <a:ea typeface="Avenir"/>
                <a:cs typeface="Avenir"/>
                <a:sym typeface="Avenir"/>
              </a:rPr>
              <a:t>independence of attributes</a:t>
            </a:r>
            <a:endParaRPr sz="1600">
              <a:solidFill>
                <a:srgbClr val="000000"/>
              </a:solidFill>
              <a:latin typeface="Avenir"/>
              <a:ea typeface="Avenir"/>
              <a:cs typeface="Avenir"/>
              <a:sym typeface="Avenir"/>
            </a:endParaRPr>
          </a:p>
          <a:p>
            <a:pPr marL="457200" lvl="0" indent="457200" algn="l" rtl="0">
              <a:spcBef>
                <a:spcPts val="2000"/>
              </a:spcBef>
              <a:spcAft>
                <a:spcPts val="0"/>
              </a:spcAft>
              <a:buNone/>
            </a:pPr>
            <a:r>
              <a:rPr lang="en-GB" sz="1600">
                <a:solidFill>
                  <a:srgbClr val="000000"/>
                </a:solidFill>
                <a:latin typeface="Avenir"/>
                <a:ea typeface="Avenir"/>
                <a:cs typeface="Avenir"/>
                <a:sym typeface="Avenir"/>
              </a:rPr>
              <a:t>H</a:t>
            </a:r>
            <a:r>
              <a:rPr lang="en-GB" sz="1600" baseline="-25000">
                <a:solidFill>
                  <a:srgbClr val="000000"/>
                </a:solidFill>
                <a:latin typeface="Avenir"/>
                <a:ea typeface="Avenir"/>
                <a:cs typeface="Avenir"/>
                <a:sym typeface="Avenir"/>
              </a:rPr>
              <a:t>0</a:t>
            </a:r>
            <a:r>
              <a:rPr lang="en-GB" sz="1600">
                <a:solidFill>
                  <a:srgbClr val="000000"/>
                </a:solidFill>
                <a:latin typeface="Avenir"/>
                <a:ea typeface="Avenir"/>
                <a:cs typeface="Avenir"/>
                <a:sym typeface="Avenir"/>
              </a:rPr>
              <a:t>: The</a:t>
            </a:r>
            <a:r>
              <a:rPr lang="en-GB" sz="1600">
                <a:latin typeface="Avenir"/>
                <a:ea typeface="Avenir"/>
                <a:cs typeface="Avenir"/>
                <a:sym typeface="Avenir"/>
              </a:rPr>
              <a:t> attributes are independent	 </a:t>
            </a:r>
            <a:r>
              <a:rPr lang="en-GB" sz="1600">
                <a:solidFill>
                  <a:srgbClr val="000000"/>
                </a:solidFill>
                <a:latin typeface="Avenir"/>
                <a:ea typeface="Avenir"/>
                <a:cs typeface="Avenir"/>
                <a:sym typeface="Avenir"/>
              </a:rPr>
              <a:t>against  	 H</a:t>
            </a:r>
            <a:r>
              <a:rPr lang="en-GB" sz="1600" baseline="-25000">
                <a:solidFill>
                  <a:srgbClr val="000000"/>
                </a:solidFill>
                <a:latin typeface="Avenir"/>
                <a:ea typeface="Avenir"/>
                <a:cs typeface="Avenir"/>
                <a:sym typeface="Avenir"/>
              </a:rPr>
              <a:t>1</a:t>
            </a:r>
            <a:r>
              <a:rPr lang="en-GB" sz="1600">
                <a:solidFill>
                  <a:srgbClr val="000000"/>
                </a:solidFill>
                <a:latin typeface="Avenir"/>
                <a:ea typeface="Avenir"/>
                <a:cs typeface="Avenir"/>
                <a:sym typeface="Avenir"/>
              </a:rPr>
              <a:t>: The </a:t>
            </a:r>
            <a:r>
              <a:rPr lang="en-GB" sz="1600">
                <a:solidFill>
                  <a:schemeClr val="dk1"/>
                </a:solidFill>
                <a:latin typeface="Avenir"/>
                <a:ea typeface="Avenir"/>
                <a:cs typeface="Avenir"/>
                <a:sym typeface="Avenir"/>
              </a:rPr>
              <a:t>attributes are dependent</a:t>
            </a:r>
            <a:endParaRPr sz="1600">
              <a:solidFill>
                <a:srgbClr val="000000"/>
              </a:solidFill>
              <a:latin typeface="Avenir"/>
              <a:ea typeface="Avenir"/>
              <a:cs typeface="Avenir"/>
              <a:sym typeface="Avenir"/>
            </a:endParaRPr>
          </a:p>
          <a:p>
            <a:pPr marL="457200" lvl="0" indent="-330200" algn="l" rtl="0">
              <a:spcBef>
                <a:spcPts val="400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Failing to reject H</a:t>
            </a:r>
            <a:r>
              <a:rPr lang="en-GB" sz="1600" baseline="-25000">
                <a:solidFill>
                  <a:srgbClr val="000000"/>
                </a:solidFill>
                <a:latin typeface="Avenir"/>
                <a:ea typeface="Avenir"/>
                <a:cs typeface="Avenir"/>
                <a:sym typeface="Avenir"/>
              </a:rPr>
              <a:t>0</a:t>
            </a:r>
            <a:r>
              <a:rPr lang="en-GB" sz="1600">
                <a:solidFill>
                  <a:srgbClr val="000000"/>
                </a:solidFill>
                <a:latin typeface="Avenir"/>
                <a:ea typeface="Avenir"/>
                <a:cs typeface="Avenir"/>
                <a:sym typeface="Avenir"/>
              </a:rPr>
              <a:t>, implies that the </a:t>
            </a:r>
            <a:r>
              <a:rPr lang="en-GB" sz="1600">
                <a:solidFill>
                  <a:schemeClr val="dk1"/>
                </a:solidFill>
                <a:latin typeface="Avenir"/>
                <a:ea typeface="Avenir"/>
                <a:cs typeface="Avenir"/>
                <a:sym typeface="Avenir"/>
              </a:rPr>
              <a:t>attributes are independent</a:t>
            </a:r>
            <a:endParaRPr sz="1600">
              <a:solidFill>
                <a:schemeClr val="dk1"/>
              </a:solidFill>
              <a:latin typeface="Avenir"/>
              <a:ea typeface="Avenir"/>
              <a:cs typeface="Avenir"/>
              <a:sym typeface="Avenir"/>
            </a:endParaRPr>
          </a:p>
          <a:p>
            <a:pPr marL="457200" lvl="0" indent="-330200" algn="l" rtl="0">
              <a:spcBef>
                <a:spcPts val="4000"/>
              </a:spcBef>
              <a:spcAft>
                <a:spcPts val="4000"/>
              </a:spcAft>
              <a:buClr>
                <a:schemeClr val="dk1"/>
              </a:buClr>
              <a:buSzPts val="1600"/>
              <a:buFont typeface="Avenir"/>
              <a:buChar char="●"/>
            </a:pPr>
            <a:r>
              <a:rPr lang="en-GB" sz="1600">
                <a:solidFill>
                  <a:schemeClr val="dk1"/>
                </a:solidFill>
                <a:latin typeface="Avenir"/>
                <a:ea typeface="Avenir"/>
                <a:cs typeface="Avenir"/>
                <a:sym typeface="Avenir"/>
              </a:rPr>
              <a:t>Decision rule: Reject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at α l.o.s if χ</a:t>
            </a:r>
            <a:r>
              <a:rPr lang="en-GB" sz="1600" baseline="30000">
                <a:solidFill>
                  <a:schemeClr val="dk1"/>
                </a:solidFill>
                <a:latin typeface="Avenir"/>
                <a:ea typeface="Avenir"/>
                <a:cs typeface="Avenir"/>
                <a:sym typeface="Avenir"/>
              </a:rPr>
              <a:t>2</a:t>
            </a:r>
            <a:r>
              <a:rPr lang="en-GB" sz="1600" baseline="-25000">
                <a:solidFill>
                  <a:schemeClr val="dk1"/>
                </a:solidFill>
                <a:latin typeface="Avenir"/>
                <a:ea typeface="Avenir"/>
                <a:cs typeface="Avenir"/>
                <a:sym typeface="Avenir"/>
              </a:rPr>
              <a:t>(r-1)(s-1)</a:t>
            </a:r>
            <a:r>
              <a:rPr lang="en-GB" sz="1600">
                <a:solidFill>
                  <a:schemeClr val="dk1"/>
                </a:solidFill>
                <a:latin typeface="Avenir"/>
                <a:ea typeface="Avenir"/>
                <a:cs typeface="Avenir"/>
                <a:sym typeface="Avenir"/>
              </a:rPr>
              <a:t> ≥ χ</a:t>
            </a:r>
            <a:r>
              <a:rPr lang="en-GB" sz="1600" baseline="30000">
                <a:solidFill>
                  <a:schemeClr val="dk1"/>
                </a:solidFill>
                <a:latin typeface="Avenir"/>
                <a:ea typeface="Avenir"/>
                <a:cs typeface="Avenir"/>
                <a:sym typeface="Avenir"/>
              </a:rPr>
              <a:t>2</a:t>
            </a:r>
            <a:r>
              <a:rPr lang="en-GB" sz="1600" baseline="-25000">
                <a:solidFill>
                  <a:schemeClr val="dk1"/>
                </a:solidFill>
                <a:latin typeface="Avenir"/>
                <a:ea typeface="Avenir"/>
                <a:cs typeface="Avenir"/>
                <a:sym typeface="Avenir"/>
              </a:rPr>
              <a:t>(r-1)(s-1);α</a:t>
            </a:r>
            <a:r>
              <a:rPr lang="en-GB" sz="1600">
                <a:solidFill>
                  <a:schemeClr val="dk1"/>
                </a:solidFill>
                <a:latin typeface="Avenir"/>
                <a:ea typeface="Avenir"/>
                <a:cs typeface="Avenir"/>
                <a:sym typeface="Avenir"/>
              </a:rPr>
              <a:t>       </a:t>
            </a:r>
            <a:endParaRPr sz="1600">
              <a:solidFill>
                <a:schemeClr val="dk1"/>
              </a:solidFill>
              <a:latin typeface="Avenir"/>
              <a:ea typeface="Avenir"/>
              <a:cs typeface="Avenir"/>
              <a:sym typeface="Avenir"/>
            </a:endParaRPr>
          </a:p>
        </p:txBody>
      </p:sp>
    </p:spTree>
    <p:extLst>
      <p:ext uri="{BB962C8B-B14F-4D97-AF65-F5344CB8AC3E}">
        <p14:creationId xmlns:p14="http://schemas.microsoft.com/office/powerpoint/2010/main" val="7341972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5" descr="\chi^2 = \sum_{i=1}^r \sum_{j=1}^c \frac{ O^2_{ij}}{e_{ij}} - N" title="MathEquation,#000000"/>
          <p:cNvPicPr preferRelativeResize="0"/>
          <p:nvPr/>
        </p:nvPicPr>
        <p:blipFill>
          <a:blip r:embed="rId3">
            <a:alphaModFix/>
          </a:blip>
          <a:stretch>
            <a:fillRect/>
          </a:stretch>
        </p:blipFill>
        <p:spPr>
          <a:xfrm>
            <a:off x="1544674" y="2655773"/>
            <a:ext cx="2949678" cy="571500"/>
          </a:xfrm>
          <a:prstGeom prst="rect">
            <a:avLst/>
          </a:prstGeom>
          <a:noFill/>
          <a:ln>
            <a:noFill/>
          </a:ln>
        </p:spPr>
      </p:pic>
      <p:sp>
        <p:nvSpPr>
          <p:cNvPr id="236" name="Google Shape;236;p35"/>
          <p:cNvSpPr txBox="1"/>
          <p:nvPr/>
        </p:nvSpPr>
        <p:spPr>
          <a:xfrm>
            <a:off x="422025" y="1571700"/>
            <a:ext cx="8406900" cy="481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The </a:t>
            </a:r>
            <a:r>
              <a:rPr lang="en-GB" sz="1600">
                <a:latin typeface="Avenir"/>
                <a:ea typeface="Avenir"/>
                <a:cs typeface="Avenir"/>
                <a:sym typeface="Avenir"/>
              </a:rPr>
              <a:t>test statistic is given by</a:t>
            </a:r>
            <a:endParaRPr sz="1600">
              <a:latin typeface="Avenir"/>
              <a:ea typeface="Avenir"/>
              <a:cs typeface="Avenir"/>
              <a:sym typeface="Avenir"/>
            </a:endParaRPr>
          </a:p>
          <a:p>
            <a:pPr marL="0" lvl="0" indent="0" algn="l" rtl="0">
              <a:spcBef>
                <a:spcPts val="2000"/>
              </a:spcBef>
              <a:spcAft>
                <a:spcPts val="0"/>
              </a:spcAft>
              <a:buNone/>
            </a:pPr>
            <a:endParaRPr sz="1600">
              <a:latin typeface="Avenir"/>
              <a:ea typeface="Avenir"/>
              <a:cs typeface="Avenir"/>
              <a:sym typeface="Avenir"/>
            </a:endParaRPr>
          </a:p>
          <a:p>
            <a:pPr marL="0" lvl="0" indent="0" algn="l" rtl="0">
              <a:spcBef>
                <a:spcPts val="2000"/>
              </a:spcBef>
              <a:spcAft>
                <a:spcPts val="0"/>
              </a:spcAft>
              <a:buNone/>
            </a:pPr>
            <a:endParaRPr sz="1600">
              <a:latin typeface="Avenir"/>
              <a:ea typeface="Avenir"/>
              <a:cs typeface="Avenir"/>
              <a:sym typeface="Avenir"/>
            </a:endParaRPr>
          </a:p>
          <a:p>
            <a:pPr marL="0" lvl="0" indent="0" algn="l" rtl="0">
              <a:spcBef>
                <a:spcPts val="3000"/>
              </a:spcBef>
              <a:spcAft>
                <a:spcPts val="2000"/>
              </a:spcAft>
              <a:buNone/>
            </a:pPr>
            <a:endParaRPr sz="1600">
              <a:latin typeface="Avenir"/>
              <a:ea typeface="Avenir"/>
              <a:cs typeface="Avenir"/>
              <a:sym typeface="Avenir"/>
            </a:endParaRPr>
          </a:p>
        </p:txBody>
      </p:sp>
      <p:sp>
        <p:nvSpPr>
          <p:cNvPr id="237" name="Google Shape;237;p35"/>
          <p:cNvSpPr txBox="1"/>
          <p:nvPr/>
        </p:nvSpPr>
        <p:spPr>
          <a:xfrm>
            <a:off x="5082375" y="2085350"/>
            <a:ext cx="21768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3000"/>
              </a:spcAft>
              <a:buNone/>
            </a:pPr>
            <a:r>
              <a:rPr lang="en-GB" sz="1200">
                <a:solidFill>
                  <a:srgbClr val="25AAE2"/>
                </a:solidFill>
                <a:latin typeface="Avenir"/>
                <a:ea typeface="Avenir"/>
                <a:cs typeface="Avenir"/>
                <a:sym typeface="Avenir"/>
              </a:rPr>
              <a:t>observed frequency in i</a:t>
            </a:r>
            <a:r>
              <a:rPr lang="en-GB" sz="1200" baseline="30000">
                <a:solidFill>
                  <a:srgbClr val="25AAE2"/>
                </a:solidFill>
                <a:latin typeface="Avenir"/>
                <a:ea typeface="Avenir"/>
                <a:cs typeface="Avenir"/>
                <a:sym typeface="Avenir"/>
              </a:rPr>
              <a:t>th</a:t>
            </a:r>
            <a:r>
              <a:rPr lang="en-GB" sz="1200">
                <a:solidFill>
                  <a:srgbClr val="25AAE2"/>
                </a:solidFill>
                <a:latin typeface="Avenir"/>
                <a:ea typeface="Avenir"/>
                <a:cs typeface="Avenir"/>
                <a:sym typeface="Avenir"/>
              </a:rPr>
              <a:t> row and j</a:t>
            </a:r>
            <a:r>
              <a:rPr lang="en-GB" sz="1200" baseline="30000">
                <a:solidFill>
                  <a:srgbClr val="25AAE2"/>
                </a:solidFill>
                <a:latin typeface="Avenir"/>
                <a:ea typeface="Avenir"/>
                <a:cs typeface="Avenir"/>
                <a:sym typeface="Avenir"/>
              </a:rPr>
              <a:t>th</a:t>
            </a:r>
            <a:r>
              <a:rPr lang="en-GB" sz="1200">
                <a:solidFill>
                  <a:srgbClr val="25AAE2"/>
                </a:solidFill>
                <a:latin typeface="Avenir"/>
                <a:ea typeface="Avenir"/>
                <a:cs typeface="Avenir"/>
                <a:sym typeface="Avenir"/>
              </a:rPr>
              <a:t> column</a:t>
            </a:r>
            <a:endParaRPr sz="1200">
              <a:solidFill>
                <a:srgbClr val="25AAE2"/>
              </a:solidFill>
              <a:latin typeface="Avenir"/>
              <a:ea typeface="Avenir"/>
              <a:cs typeface="Avenir"/>
              <a:sym typeface="Avenir"/>
            </a:endParaRPr>
          </a:p>
        </p:txBody>
      </p:sp>
      <p:sp>
        <p:nvSpPr>
          <p:cNvPr id="238" name="Google Shape;238;p35"/>
          <p:cNvSpPr txBox="1"/>
          <p:nvPr/>
        </p:nvSpPr>
        <p:spPr>
          <a:xfrm>
            <a:off x="5082375" y="3499500"/>
            <a:ext cx="19635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3000"/>
              </a:spcAft>
              <a:buNone/>
            </a:pPr>
            <a:r>
              <a:rPr lang="en-GB" sz="1200">
                <a:solidFill>
                  <a:srgbClr val="25AAE2"/>
                </a:solidFill>
                <a:latin typeface="Avenir"/>
                <a:ea typeface="Avenir"/>
                <a:cs typeface="Avenir"/>
                <a:sym typeface="Avenir"/>
              </a:rPr>
              <a:t>estimated frequency in i</a:t>
            </a:r>
            <a:r>
              <a:rPr lang="en-GB" sz="1200" baseline="30000">
                <a:solidFill>
                  <a:srgbClr val="25AAE2"/>
                </a:solidFill>
                <a:latin typeface="Avenir"/>
                <a:ea typeface="Avenir"/>
                <a:cs typeface="Avenir"/>
                <a:sym typeface="Avenir"/>
              </a:rPr>
              <a:t>th</a:t>
            </a:r>
            <a:r>
              <a:rPr lang="en-GB" sz="1200">
                <a:solidFill>
                  <a:srgbClr val="25AAE2"/>
                </a:solidFill>
                <a:latin typeface="Avenir"/>
                <a:ea typeface="Avenir"/>
                <a:cs typeface="Avenir"/>
                <a:sym typeface="Avenir"/>
              </a:rPr>
              <a:t> row and j</a:t>
            </a:r>
            <a:r>
              <a:rPr lang="en-GB" sz="1200" baseline="30000">
                <a:solidFill>
                  <a:srgbClr val="25AAE2"/>
                </a:solidFill>
                <a:latin typeface="Avenir"/>
                <a:ea typeface="Avenir"/>
                <a:cs typeface="Avenir"/>
                <a:sym typeface="Avenir"/>
              </a:rPr>
              <a:t>th</a:t>
            </a:r>
            <a:r>
              <a:rPr lang="en-GB" sz="1200">
                <a:solidFill>
                  <a:srgbClr val="25AAE2"/>
                </a:solidFill>
                <a:latin typeface="Avenir"/>
                <a:ea typeface="Avenir"/>
                <a:cs typeface="Avenir"/>
                <a:sym typeface="Avenir"/>
              </a:rPr>
              <a:t> column</a:t>
            </a:r>
            <a:endParaRPr sz="1200">
              <a:solidFill>
                <a:srgbClr val="25AAE2"/>
              </a:solidFill>
              <a:latin typeface="Avenir"/>
              <a:ea typeface="Avenir"/>
              <a:cs typeface="Avenir"/>
              <a:sym typeface="Avenir"/>
            </a:endParaRPr>
          </a:p>
        </p:txBody>
      </p:sp>
      <p:sp>
        <p:nvSpPr>
          <p:cNvPr id="239" name="Google Shape;239;p35"/>
          <p:cNvSpPr txBox="1"/>
          <p:nvPr/>
        </p:nvSpPr>
        <p:spPr>
          <a:xfrm>
            <a:off x="5082375" y="2760013"/>
            <a:ext cx="21768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3000"/>
              </a:spcAft>
              <a:buNone/>
            </a:pPr>
            <a:r>
              <a:rPr lang="en-GB" sz="1200">
                <a:solidFill>
                  <a:srgbClr val="25AAE2"/>
                </a:solidFill>
                <a:latin typeface="Avenir"/>
                <a:ea typeface="Avenir"/>
                <a:cs typeface="Avenir"/>
                <a:sym typeface="Avenir"/>
              </a:rPr>
              <a:t>total number of observations</a:t>
            </a:r>
            <a:endParaRPr sz="1200">
              <a:solidFill>
                <a:srgbClr val="25AAE2"/>
              </a:solidFill>
              <a:latin typeface="Avenir"/>
              <a:ea typeface="Avenir"/>
              <a:cs typeface="Avenir"/>
              <a:sym typeface="Avenir"/>
            </a:endParaRPr>
          </a:p>
        </p:txBody>
      </p:sp>
      <p:sp>
        <p:nvSpPr>
          <p:cNvPr id="240" name="Google Shape;240;p35"/>
          <p:cNvSpPr txBox="1"/>
          <p:nvPr/>
        </p:nvSpPr>
        <p:spPr>
          <a:xfrm>
            <a:off x="422025" y="4056575"/>
            <a:ext cx="8406900" cy="9219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Under H</a:t>
            </a:r>
            <a:r>
              <a:rPr lang="en-GB" sz="1600" baseline="-25000">
                <a:solidFill>
                  <a:schemeClr val="dk1"/>
                </a:solidFill>
                <a:latin typeface="Avenir"/>
                <a:ea typeface="Avenir"/>
                <a:cs typeface="Avenir"/>
                <a:sym typeface="Avenir"/>
              </a:rPr>
              <a:t>0</a:t>
            </a:r>
            <a:r>
              <a:rPr lang="en-GB" sz="1600">
                <a:solidFill>
                  <a:schemeClr val="dk1"/>
                </a:solidFill>
                <a:latin typeface="Avenir"/>
                <a:ea typeface="Avenir"/>
                <a:cs typeface="Avenir"/>
                <a:sym typeface="Avenir"/>
              </a:rPr>
              <a:t>, the test statistics follows χ</a:t>
            </a:r>
            <a:r>
              <a:rPr lang="en-GB" sz="1600" baseline="30000">
                <a:solidFill>
                  <a:schemeClr val="dk1"/>
                </a:solidFill>
                <a:latin typeface="Avenir"/>
                <a:ea typeface="Avenir"/>
                <a:cs typeface="Avenir"/>
                <a:sym typeface="Avenir"/>
              </a:rPr>
              <a:t>2</a:t>
            </a:r>
            <a:r>
              <a:rPr lang="en-GB" sz="1600">
                <a:solidFill>
                  <a:schemeClr val="dk1"/>
                </a:solidFill>
                <a:latin typeface="Avenir"/>
                <a:ea typeface="Avenir"/>
                <a:cs typeface="Avenir"/>
                <a:sym typeface="Avenir"/>
              </a:rPr>
              <a:t> distribution with (r-1)(c-1) d.f</a:t>
            </a:r>
            <a:br>
              <a:rPr lang="en-GB" sz="1600">
                <a:solidFill>
                  <a:schemeClr val="dk1"/>
                </a:solidFill>
                <a:latin typeface="Avenir"/>
                <a:ea typeface="Avenir"/>
                <a:cs typeface="Avenir"/>
                <a:sym typeface="Avenir"/>
              </a:rPr>
            </a:br>
            <a:r>
              <a:rPr lang="en-GB">
                <a:solidFill>
                  <a:schemeClr val="dk1"/>
                </a:solidFill>
                <a:latin typeface="Avenir"/>
                <a:ea typeface="Avenir"/>
                <a:cs typeface="Avenir"/>
                <a:sym typeface="Avenir"/>
              </a:rPr>
              <a:t>where</a:t>
            </a:r>
            <a:r>
              <a:rPr lang="en-GB">
                <a:latin typeface="Avenir"/>
                <a:ea typeface="Avenir"/>
                <a:cs typeface="Avenir"/>
                <a:sym typeface="Avenir"/>
              </a:rPr>
              <a:t> </a:t>
            </a:r>
            <a:r>
              <a:rPr lang="en-GB" i="1">
                <a:latin typeface="Avenir"/>
                <a:ea typeface="Avenir"/>
                <a:cs typeface="Avenir"/>
                <a:sym typeface="Avenir"/>
              </a:rPr>
              <a:t>r</a:t>
            </a:r>
            <a:r>
              <a:rPr lang="en-GB">
                <a:latin typeface="Avenir"/>
                <a:ea typeface="Avenir"/>
                <a:cs typeface="Avenir"/>
                <a:sym typeface="Avenir"/>
              </a:rPr>
              <a:t> levels for a category and </a:t>
            </a:r>
            <a:r>
              <a:rPr lang="en-GB" i="1">
                <a:latin typeface="Avenir"/>
                <a:ea typeface="Avenir"/>
                <a:cs typeface="Avenir"/>
                <a:sym typeface="Avenir"/>
              </a:rPr>
              <a:t>c</a:t>
            </a:r>
            <a:r>
              <a:rPr lang="en-GB">
                <a:latin typeface="Avenir"/>
                <a:ea typeface="Avenir"/>
                <a:cs typeface="Avenir"/>
                <a:sym typeface="Avenir"/>
              </a:rPr>
              <a:t> levels for another category</a:t>
            </a:r>
            <a:endParaRPr sz="1200">
              <a:latin typeface="Avenir"/>
              <a:ea typeface="Avenir"/>
              <a:cs typeface="Avenir"/>
              <a:sym typeface="Avenir"/>
            </a:endParaRPr>
          </a:p>
        </p:txBody>
      </p:sp>
      <p:cxnSp>
        <p:nvCxnSpPr>
          <p:cNvPr id="241" name="Google Shape;241;p35"/>
          <p:cNvCxnSpPr>
            <a:stCxn id="238" idx="1"/>
          </p:cNvCxnSpPr>
          <p:nvPr/>
        </p:nvCxnSpPr>
        <p:spPr>
          <a:xfrm rot="10800000">
            <a:off x="3702675" y="3311400"/>
            <a:ext cx="1379700" cy="369600"/>
          </a:xfrm>
          <a:prstGeom prst="bentConnector3">
            <a:avLst>
              <a:gd name="adj1" fmla="val 99672"/>
            </a:avLst>
          </a:prstGeom>
          <a:noFill/>
          <a:ln w="9525" cap="flat" cmpd="sng">
            <a:solidFill>
              <a:srgbClr val="25AAE2"/>
            </a:solidFill>
            <a:prstDash val="solid"/>
            <a:round/>
            <a:headEnd type="none" w="med" len="med"/>
            <a:tailEnd type="triangle" w="med" len="med"/>
          </a:ln>
        </p:spPr>
      </p:cxnSp>
      <p:cxnSp>
        <p:nvCxnSpPr>
          <p:cNvPr id="242" name="Google Shape;242;p35"/>
          <p:cNvCxnSpPr>
            <a:stCxn id="237" idx="1"/>
          </p:cNvCxnSpPr>
          <p:nvPr/>
        </p:nvCxnSpPr>
        <p:spPr>
          <a:xfrm flipH="1">
            <a:off x="3716775" y="2292050"/>
            <a:ext cx="1365600" cy="279600"/>
          </a:xfrm>
          <a:prstGeom prst="bentConnector3">
            <a:avLst>
              <a:gd name="adj1" fmla="val 99991"/>
            </a:avLst>
          </a:prstGeom>
          <a:noFill/>
          <a:ln w="9525" cap="flat" cmpd="sng">
            <a:solidFill>
              <a:srgbClr val="25AAE2"/>
            </a:solidFill>
            <a:prstDash val="solid"/>
            <a:round/>
            <a:headEnd type="none" w="med" len="med"/>
            <a:tailEnd type="triangle" w="med" len="med"/>
          </a:ln>
        </p:spPr>
      </p:cxnSp>
      <p:cxnSp>
        <p:nvCxnSpPr>
          <p:cNvPr id="243" name="Google Shape;243;p35"/>
          <p:cNvCxnSpPr>
            <a:stCxn id="239" idx="1"/>
          </p:cNvCxnSpPr>
          <p:nvPr/>
        </p:nvCxnSpPr>
        <p:spPr>
          <a:xfrm rot="10800000">
            <a:off x="4648575" y="2941513"/>
            <a:ext cx="433800" cy="0"/>
          </a:xfrm>
          <a:prstGeom prst="straightConnector1">
            <a:avLst/>
          </a:prstGeom>
          <a:noFill/>
          <a:ln w="9525" cap="flat" cmpd="sng">
            <a:solidFill>
              <a:srgbClr val="25AAE2"/>
            </a:solidFill>
            <a:prstDash val="solid"/>
            <a:round/>
            <a:headEnd type="none" w="med" len="med"/>
            <a:tailEnd type="triangle" w="med" len="med"/>
          </a:ln>
        </p:spPr>
      </p:cxnSp>
      <p:sp>
        <p:nvSpPr>
          <p:cNvPr id="244" name="Google Shape;244;p35"/>
          <p:cNvSpPr txBox="1">
            <a:spLocks noGrp="1"/>
          </p:cNvSpPr>
          <p:nvPr>
            <p:ph type="title"/>
          </p:nvPr>
        </p:nvSpPr>
        <p:spPr>
          <a:xfrm>
            <a:off x="422025" y="445025"/>
            <a:ext cx="81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Chi-square test for independence of attributes</a:t>
            </a:r>
            <a:endParaRPr/>
          </a:p>
        </p:txBody>
      </p:sp>
    </p:spTree>
    <p:extLst>
      <p:ext uri="{BB962C8B-B14F-4D97-AF65-F5344CB8AC3E}">
        <p14:creationId xmlns:p14="http://schemas.microsoft.com/office/powerpoint/2010/main" val="1239376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body" idx="2"/>
          </p:nvPr>
        </p:nvSpPr>
        <p:spPr>
          <a:xfrm>
            <a:off x="422025" y="1571700"/>
            <a:ext cx="7332900" cy="5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sz="1600">
                <a:solidFill>
                  <a:schemeClr val="dk1"/>
                </a:solidFill>
              </a:rPr>
              <a:t>Sometimes the test statis is given by                                .</a:t>
            </a:r>
            <a:endParaRPr sz="1600"/>
          </a:p>
        </p:txBody>
      </p:sp>
      <p:pic>
        <p:nvPicPr>
          <p:cNvPr id="250" name="Google Shape;250;p36" descr="\chi^2 = \sum_{i=1}^r \sum_{j=1}^c \frac{ O^2_{ij}}{e_{ij}} - N" title="MathEquation,#000000"/>
          <p:cNvPicPr preferRelativeResize="0"/>
          <p:nvPr/>
        </p:nvPicPr>
        <p:blipFill>
          <a:blip r:embed="rId3">
            <a:alphaModFix/>
          </a:blip>
          <a:stretch>
            <a:fillRect/>
          </a:stretch>
        </p:blipFill>
        <p:spPr>
          <a:xfrm>
            <a:off x="3896300" y="1571699"/>
            <a:ext cx="1841826" cy="356850"/>
          </a:xfrm>
          <a:prstGeom prst="rect">
            <a:avLst/>
          </a:prstGeom>
          <a:noFill/>
          <a:ln>
            <a:noFill/>
          </a:ln>
        </p:spPr>
      </p:pic>
      <p:pic>
        <p:nvPicPr>
          <p:cNvPr id="251" name="Google Shape;251;p36"/>
          <p:cNvPicPr preferRelativeResize="0"/>
          <p:nvPr/>
        </p:nvPicPr>
        <p:blipFill>
          <a:blip r:embed="rId4">
            <a:alphaModFix/>
          </a:blip>
          <a:stretch>
            <a:fillRect/>
          </a:stretch>
        </p:blipFill>
        <p:spPr>
          <a:xfrm>
            <a:off x="987613" y="2086500"/>
            <a:ext cx="7168765" cy="3056999"/>
          </a:xfrm>
          <a:prstGeom prst="rect">
            <a:avLst/>
          </a:prstGeom>
          <a:noFill/>
          <a:ln>
            <a:noFill/>
          </a:ln>
        </p:spPr>
      </p:pic>
      <p:sp>
        <p:nvSpPr>
          <p:cNvPr id="252" name="Google Shape;252;p36"/>
          <p:cNvSpPr txBox="1"/>
          <p:nvPr/>
        </p:nvSpPr>
        <p:spPr>
          <a:xfrm>
            <a:off x="6120600" y="3975750"/>
            <a:ext cx="30234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25AAE2"/>
                </a:solidFill>
                <a:latin typeface="Avenir"/>
                <a:ea typeface="Avenir"/>
                <a:cs typeface="Avenir"/>
                <a:sym typeface="Avenir"/>
              </a:rPr>
              <a:t>…</a:t>
            </a:r>
            <a:r>
              <a:rPr lang="en-GB" sz="1200">
                <a:solidFill>
                  <a:srgbClr val="25AAE2"/>
                </a:solidFill>
                <a:latin typeface="Avenir"/>
                <a:ea typeface="Avenir"/>
                <a:cs typeface="Avenir"/>
                <a:sym typeface="Avenir"/>
              </a:rPr>
              <a:t>Sum over all the frequencies is the total number of observations  </a:t>
            </a:r>
            <a:endParaRPr sz="1200">
              <a:solidFill>
                <a:srgbClr val="25AAE2"/>
              </a:solidFill>
              <a:latin typeface="Avenir"/>
              <a:ea typeface="Avenir"/>
              <a:cs typeface="Avenir"/>
              <a:sym typeface="Avenir"/>
            </a:endParaRPr>
          </a:p>
        </p:txBody>
      </p:sp>
    </p:spTree>
    <p:extLst>
      <p:ext uri="{BB962C8B-B14F-4D97-AF65-F5344CB8AC3E}">
        <p14:creationId xmlns:p14="http://schemas.microsoft.com/office/powerpoint/2010/main" val="33803092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lnSpc>
                <a:spcPct val="100000"/>
              </a:lnSpc>
              <a:spcBef>
                <a:spcPts val="1600"/>
              </a:spcBef>
              <a:spcAft>
                <a:spcPts val="1500"/>
              </a:spcAft>
              <a:buClr>
                <a:schemeClr val="dk1"/>
              </a:buClr>
              <a:buSzPts val="1100"/>
              <a:buFont typeface="Arial"/>
              <a:buNone/>
            </a:pPr>
            <a:r>
              <a:rPr lang="en-GB" sz="1600">
                <a:solidFill>
                  <a:schemeClr val="dk1"/>
                </a:solidFill>
              </a:rPr>
              <a:t>A study was conducted to test the effect of the malaria parasite - plasmodium falciparum - on heterozygous and homozygous humans. The vaccine was given to a cohort of 252 humans. Test whether the heterozygous humans are better protected than homozygous.</a:t>
            </a:r>
            <a:endParaRPr sz="1600">
              <a:solidFill>
                <a:schemeClr val="dk1"/>
              </a:solidFill>
            </a:endParaRPr>
          </a:p>
        </p:txBody>
      </p:sp>
      <p:graphicFrame>
        <p:nvGraphicFramePr>
          <p:cNvPr id="258" name="Google Shape;258;p37"/>
          <p:cNvGraphicFramePr/>
          <p:nvPr/>
        </p:nvGraphicFramePr>
        <p:xfrm>
          <a:off x="890875" y="3377450"/>
          <a:ext cx="3000000" cy="3000000"/>
        </p:xfrm>
        <a:graphic>
          <a:graphicData uri="http://schemas.openxmlformats.org/drawingml/2006/table">
            <a:tbl>
              <a:tblPr>
                <a:noFill/>
              </a:tblPr>
              <a:tblGrid>
                <a:gridCol w="2023650">
                  <a:extLst>
                    <a:ext uri="{9D8B030D-6E8A-4147-A177-3AD203B41FA5}">
                      <a16:colId xmlns:a16="http://schemas.microsoft.com/office/drawing/2014/main" val="20000"/>
                    </a:ext>
                  </a:extLst>
                </a:gridCol>
                <a:gridCol w="2622050">
                  <a:extLst>
                    <a:ext uri="{9D8B030D-6E8A-4147-A177-3AD203B41FA5}">
                      <a16:colId xmlns:a16="http://schemas.microsoft.com/office/drawing/2014/main" val="20001"/>
                    </a:ext>
                  </a:extLst>
                </a:gridCol>
                <a:gridCol w="262205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Infected with </a:t>
                      </a:r>
                      <a:r>
                        <a:rPr lang="en-GB">
                          <a:solidFill>
                            <a:schemeClr val="dk1"/>
                          </a:solidFill>
                          <a:latin typeface="Avenir"/>
                          <a:ea typeface="Avenir"/>
                          <a:cs typeface="Avenir"/>
                          <a:sym typeface="Avenir"/>
                        </a:rPr>
                        <a:t>plasmodium falciparum</a:t>
                      </a:r>
                      <a:r>
                        <a:rPr lang="en-GB">
                          <a:latin typeface="Avenir"/>
                          <a:ea typeface="Avenir"/>
                          <a:cs typeface="Avenir"/>
                          <a:sym typeface="Avenir"/>
                        </a:rPr>
                        <a:t> </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Not infected </a:t>
                      </a:r>
                      <a:r>
                        <a:rPr lang="en-GB">
                          <a:solidFill>
                            <a:schemeClr val="dk1"/>
                          </a:solidFill>
                          <a:latin typeface="Avenir"/>
                          <a:ea typeface="Avenir"/>
                          <a:cs typeface="Avenir"/>
                          <a:sym typeface="Avenir"/>
                        </a:rPr>
                        <a:t>with plasmodium falciparum </a:t>
                      </a:r>
                      <a:endParaRPr>
                        <a:solidFill>
                          <a:schemeClr val="dk1"/>
                        </a:solidFill>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GB">
                          <a:latin typeface="Avenir"/>
                          <a:ea typeface="Avenir"/>
                          <a:cs typeface="Avenir"/>
                          <a:sym typeface="Avenir"/>
                        </a:rPr>
                        <a:t>Heterozygous humans</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93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GB">
                          <a:latin typeface="Avenir"/>
                          <a:ea typeface="Avenir"/>
                          <a:cs typeface="Avenir"/>
                          <a:sym typeface="Avenir"/>
                        </a:rPr>
                        <a:t>Homozygous humans</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68</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59" name="Google Shape;259;p37"/>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independence of attributes</a:t>
            </a:r>
            <a:endParaRPr sz="1600"/>
          </a:p>
        </p:txBody>
      </p:sp>
    </p:spTree>
    <p:extLst>
      <p:ext uri="{BB962C8B-B14F-4D97-AF65-F5344CB8AC3E}">
        <p14:creationId xmlns:p14="http://schemas.microsoft.com/office/powerpoint/2010/main" val="1623861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Let X: The zygote type - Homozygous or Heterozygous</a:t>
            </a:r>
            <a:br>
              <a:rPr lang="en-GB" sz="1600">
                <a:solidFill>
                  <a:schemeClr val="dk1"/>
                </a:solidFill>
              </a:rPr>
            </a:br>
            <a:r>
              <a:rPr lang="en-GB" sz="1600">
                <a:solidFill>
                  <a:schemeClr val="dk1"/>
                </a:solidFill>
              </a:rPr>
              <a:t>      Y: Whether infected or not with malaria parasite </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Here X and Y are two attributes.</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To test, H</a:t>
            </a:r>
            <a:r>
              <a:rPr lang="en-GB" sz="1600" baseline="-25000">
                <a:solidFill>
                  <a:schemeClr val="dk1"/>
                </a:solidFill>
              </a:rPr>
              <a:t>0</a:t>
            </a:r>
            <a:r>
              <a:rPr lang="en-GB" sz="1600">
                <a:solidFill>
                  <a:schemeClr val="dk1"/>
                </a:solidFill>
              </a:rPr>
              <a:t>: The attributes are independent	Against	H</a:t>
            </a:r>
            <a:r>
              <a:rPr lang="en-GB" sz="1600" baseline="-25000">
                <a:solidFill>
                  <a:schemeClr val="dk1"/>
                </a:solidFill>
              </a:rPr>
              <a:t>1</a:t>
            </a:r>
            <a:r>
              <a:rPr lang="en-GB" sz="1600">
                <a:solidFill>
                  <a:schemeClr val="dk1"/>
                </a:solidFill>
              </a:rPr>
              <a:t>: The attributes are dependent</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Here there are 2 rows and 2 columns.</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Let us computed the expected frequency.</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endParaRPr sz="1600">
              <a:solidFill>
                <a:schemeClr val="dk1"/>
              </a:solidFill>
            </a:endParaRPr>
          </a:p>
          <a:p>
            <a:pPr marL="0" lvl="0" indent="0" algn="l" rtl="0">
              <a:lnSpc>
                <a:spcPct val="100000"/>
              </a:lnSpc>
              <a:spcBef>
                <a:spcPts val="1500"/>
              </a:spcBef>
              <a:spcAft>
                <a:spcPts val="1500"/>
              </a:spcAft>
              <a:buClr>
                <a:schemeClr val="dk1"/>
              </a:buClr>
              <a:buSzPts val="1100"/>
              <a:buFont typeface="Arial"/>
              <a:buNone/>
            </a:pPr>
            <a:endParaRPr sz="1600">
              <a:solidFill>
                <a:schemeClr val="dk1"/>
              </a:solidFill>
            </a:endParaRPr>
          </a:p>
        </p:txBody>
      </p:sp>
      <p:sp>
        <p:nvSpPr>
          <p:cNvPr id="265" name="Google Shape;265;p38"/>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independence of attributes</a:t>
            </a:r>
            <a:endParaRPr sz="1600"/>
          </a:p>
        </p:txBody>
      </p:sp>
    </p:spTree>
    <p:extLst>
      <p:ext uri="{BB962C8B-B14F-4D97-AF65-F5344CB8AC3E}">
        <p14:creationId xmlns:p14="http://schemas.microsoft.com/office/powerpoint/2010/main" val="1036749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9"/>
          <p:cNvSpPr txBox="1">
            <a:spLocks noGrp="1"/>
          </p:cNvSpPr>
          <p:nvPr>
            <p:ph type="body" idx="2"/>
          </p:nvPr>
        </p:nvSpPr>
        <p:spPr>
          <a:xfrm>
            <a:off x="422025" y="1571700"/>
            <a:ext cx="26226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In order to compute the expected frequency, first compute the total of the each column and row.</a:t>
            </a:r>
            <a:endParaRPr sz="1600">
              <a:solidFill>
                <a:schemeClr val="dk1"/>
              </a:solidFill>
            </a:endParaRPr>
          </a:p>
          <a:p>
            <a:pPr marL="0" lvl="0" indent="0" algn="l" rtl="0">
              <a:lnSpc>
                <a:spcPct val="100000"/>
              </a:lnSpc>
              <a:spcBef>
                <a:spcPts val="1500"/>
              </a:spcBef>
              <a:spcAft>
                <a:spcPts val="1500"/>
              </a:spcAft>
              <a:buClr>
                <a:schemeClr val="dk1"/>
              </a:buClr>
              <a:buSzPts val="1100"/>
              <a:buFont typeface="Arial"/>
              <a:buNone/>
            </a:pPr>
            <a:endParaRPr sz="1600">
              <a:solidFill>
                <a:schemeClr val="dk1"/>
              </a:solidFill>
            </a:endParaRPr>
          </a:p>
        </p:txBody>
      </p:sp>
      <p:sp>
        <p:nvSpPr>
          <p:cNvPr id="271" name="Google Shape;271;p39"/>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independence of attributes</a:t>
            </a:r>
            <a:endParaRPr sz="1600"/>
          </a:p>
        </p:txBody>
      </p:sp>
      <p:graphicFrame>
        <p:nvGraphicFramePr>
          <p:cNvPr id="272" name="Google Shape;272;p39"/>
          <p:cNvGraphicFramePr/>
          <p:nvPr/>
        </p:nvGraphicFramePr>
        <p:xfrm>
          <a:off x="3013125" y="2171250"/>
          <a:ext cx="3000000" cy="3000000"/>
        </p:xfrm>
        <a:graphic>
          <a:graphicData uri="http://schemas.openxmlformats.org/drawingml/2006/table">
            <a:tbl>
              <a:tblPr>
                <a:noFill/>
              </a:tblPr>
              <a:tblGrid>
                <a:gridCol w="1338775">
                  <a:extLst>
                    <a:ext uri="{9D8B030D-6E8A-4147-A177-3AD203B41FA5}">
                      <a16:colId xmlns:a16="http://schemas.microsoft.com/office/drawing/2014/main" val="20000"/>
                    </a:ext>
                  </a:extLst>
                </a:gridCol>
                <a:gridCol w="1590075">
                  <a:extLst>
                    <a:ext uri="{9D8B030D-6E8A-4147-A177-3AD203B41FA5}">
                      <a16:colId xmlns:a16="http://schemas.microsoft.com/office/drawing/2014/main" val="20001"/>
                    </a:ext>
                  </a:extLst>
                </a:gridCol>
                <a:gridCol w="1653050">
                  <a:extLst>
                    <a:ext uri="{9D8B030D-6E8A-4147-A177-3AD203B41FA5}">
                      <a16:colId xmlns:a16="http://schemas.microsoft.com/office/drawing/2014/main" val="20002"/>
                    </a:ext>
                  </a:extLst>
                </a:gridCol>
                <a:gridCol w="869500">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Infected with </a:t>
                      </a:r>
                      <a:r>
                        <a:rPr lang="en-GB">
                          <a:solidFill>
                            <a:schemeClr val="dk1"/>
                          </a:solidFill>
                          <a:latin typeface="Avenir"/>
                          <a:ea typeface="Avenir"/>
                          <a:cs typeface="Avenir"/>
                          <a:sym typeface="Avenir"/>
                        </a:rPr>
                        <a:t>plasmodium falciparum</a:t>
                      </a:r>
                      <a:r>
                        <a:rPr lang="en-GB">
                          <a:latin typeface="Avenir"/>
                          <a:ea typeface="Avenir"/>
                          <a:cs typeface="Avenir"/>
                          <a:sym typeface="Avenir"/>
                        </a:rPr>
                        <a:t>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Not infected </a:t>
                      </a:r>
                      <a:r>
                        <a:rPr lang="en-GB">
                          <a:solidFill>
                            <a:schemeClr val="dk1"/>
                          </a:solidFill>
                          <a:latin typeface="Avenir"/>
                          <a:ea typeface="Avenir"/>
                          <a:cs typeface="Avenir"/>
                          <a:sym typeface="Avenir"/>
                        </a:rPr>
                        <a:t>with plasmodium falciparum </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Total</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GB">
                          <a:latin typeface="Avenir"/>
                          <a:ea typeface="Avenir"/>
                          <a:cs typeface="Avenir"/>
                          <a:sym typeface="Avenir"/>
                        </a:rPr>
                        <a:t>Heterozygous humans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93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51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144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GB">
                          <a:latin typeface="Avenir"/>
                          <a:ea typeface="Avenir"/>
                          <a:cs typeface="Avenir"/>
                          <a:sym typeface="Avenir"/>
                        </a:rPr>
                        <a:t>Homozygous humans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68</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40</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108</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GB">
                          <a:latin typeface="Avenir"/>
                          <a:ea typeface="Avenir"/>
                          <a:cs typeface="Avenir"/>
                          <a:sym typeface="Avenir"/>
                        </a:rPr>
                        <a:t>Total</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161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91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252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78172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Large sample tests</a:t>
            </a:r>
            <a:endParaRPr/>
          </a:p>
        </p:txBody>
      </p:sp>
      <p:sp>
        <p:nvSpPr>
          <p:cNvPr id="132" name="Google Shape;132;p21"/>
          <p:cNvSpPr txBox="1">
            <a:spLocks noGrp="1"/>
          </p:cNvSpPr>
          <p:nvPr>
            <p:ph type="body" idx="2"/>
          </p:nvPr>
        </p:nvSpPr>
        <p:spPr>
          <a:xfrm>
            <a:off x="422025" y="1571700"/>
            <a:ext cx="2829300" cy="23262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GB"/>
              <a:t>One sample </a:t>
            </a:r>
            <a:endParaRPr/>
          </a:p>
          <a:p>
            <a:pPr marL="457200" lvl="0" indent="-330200" algn="l" rtl="0">
              <a:lnSpc>
                <a:spcPct val="200000"/>
              </a:lnSpc>
              <a:spcBef>
                <a:spcPts val="5000"/>
              </a:spcBef>
              <a:spcAft>
                <a:spcPts val="0"/>
              </a:spcAft>
              <a:buSzPts val="1600"/>
              <a:buChar char="●"/>
            </a:pPr>
            <a:r>
              <a:rPr lang="en-GB"/>
              <a:t>Two sample</a:t>
            </a:r>
            <a:endParaRPr/>
          </a:p>
          <a:p>
            <a:pPr marL="0" lvl="0" indent="0" algn="l" rtl="0">
              <a:lnSpc>
                <a:spcPct val="200000"/>
              </a:lnSpc>
              <a:spcBef>
                <a:spcPts val="5000"/>
              </a:spcBef>
              <a:spcAft>
                <a:spcPts val="0"/>
              </a:spcAft>
              <a:buNone/>
            </a:pPr>
            <a:endParaRPr/>
          </a:p>
          <a:p>
            <a:pPr marL="0" lvl="0" indent="0" algn="l" rtl="0">
              <a:lnSpc>
                <a:spcPct val="200000"/>
              </a:lnSpc>
              <a:spcBef>
                <a:spcPts val="5000"/>
              </a:spcBef>
              <a:spcAft>
                <a:spcPts val="5000"/>
              </a:spcAft>
              <a:buNone/>
            </a:pPr>
            <a:endParaRPr/>
          </a:p>
        </p:txBody>
      </p:sp>
      <p:sp>
        <p:nvSpPr>
          <p:cNvPr id="133" name="Google Shape;133;p21"/>
          <p:cNvSpPr/>
          <p:nvPr/>
        </p:nvSpPr>
        <p:spPr>
          <a:xfrm>
            <a:off x="422025" y="1571700"/>
            <a:ext cx="2454300" cy="465900"/>
          </a:xfrm>
          <a:prstGeom prst="rect">
            <a:avLst/>
          </a:prstGeom>
          <a:noFill/>
          <a:ln w="19050" cap="flat" cmpd="sng">
            <a:solidFill>
              <a:srgbClr val="25AAE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4" name="Google Shape;134;p21"/>
          <p:cNvGraphicFramePr/>
          <p:nvPr/>
        </p:nvGraphicFramePr>
        <p:xfrm>
          <a:off x="4137200" y="1344875"/>
          <a:ext cx="2002225" cy="2986830"/>
        </p:xfrm>
        <a:graphic>
          <a:graphicData uri="http://schemas.openxmlformats.org/drawingml/2006/table">
            <a:tbl>
              <a:tblPr>
                <a:noFill/>
                <a:tableStyleId>{9195A173-0079-484B-9F22-560EEED06976}</a:tableStyleId>
              </a:tblPr>
              <a:tblGrid>
                <a:gridCol w="200222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GB">
                          <a:latin typeface="Avenir"/>
                          <a:ea typeface="Avenir"/>
                          <a:cs typeface="Avenir"/>
                          <a:sym typeface="Avenir"/>
                        </a:rPr>
                        <a:t>Number of Defective Items in a Box</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latin typeface="Avenir"/>
                          <a:ea typeface="Avenir"/>
                          <a:cs typeface="Avenir"/>
                          <a:sym typeface="Avenir"/>
                        </a:rPr>
                        <a:t>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latin typeface="Avenir"/>
                          <a:ea typeface="Avenir"/>
                          <a:cs typeface="Avenir"/>
                          <a:sym typeface="Avenir"/>
                        </a:rPr>
                        <a:t>8</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latin typeface="Avenir"/>
                          <a:ea typeface="Avenir"/>
                          <a:cs typeface="Avenir"/>
                          <a:sym typeface="Avenir"/>
                        </a:rPr>
                        <a:t>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latin typeface="Avenir"/>
                          <a:ea typeface="Avenir"/>
                          <a:cs typeface="Avenir"/>
                          <a:sym typeface="Avenir"/>
                        </a:rPr>
                        <a:t>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a:latin typeface="Avenir"/>
                          <a:ea typeface="Avenir"/>
                          <a:cs typeface="Avenir"/>
                          <a:sym typeface="Avenir"/>
                        </a:rPr>
                        <a:t>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GB">
                          <a:latin typeface="Avenir"/>
                          <a:ea typeface="Avenir"/>
                          <a:cs typeface="Avenir"/>
                          <a:sym typeface="Avenir"/>
                        </a:rPr>
                        <a:t>6</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35" name="Google Shape;135;p21"/>
          <p:cNvSpPr txBox="1"/>
          <p:nvPr/>
        </p:nvSpPr>
        <p:spPr>
          <a:xfrm>
            <a:off x="6236175" y="2246250"/>
            <a:ext cx="2682900" cy="9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25AAE2"/>
                </a:solidFill>
                <a:latin typeface="Caveat"/>
                <a:ea typeface="Caveat"/>
                <a:cs typeface="Caveat"/>
                <a:sym typeface="Caveat"/>
              </a:rPr>
              <a:t>Can we say that each box has less than 3 defective items?</a:t>
            </a:r>
            <a:endParaRPr sz="1800">
              <a:solidFill>
                <a:srgbClr val="25AAE2"/>
              </a:solidFill>
              <a:latin typeface="Caveat"/>
              <a:ea typeface="Caveat"/>
              <a:cs typeface="Caveat"/>
              <a:sym typeface="Cavea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0" descr=" \frac{144 \times 161}{252}=92&#10;&#10;" title="MathEquation,#000000"/>
          <p:cNvPicPr preferRelativeResize="0"/>
          <p:nvPr/>
        </p:nvPicPr>
        <p:blipFill>
          <a:blip r:embed="rId3">
            <a:alphaModFix/>
          </a:blip>
          <a:stretch>
            <a:fillRect/>
          </a:stretch>
        </p:blipFill>
        <p:spPr>
          <a:xfrm>
            <a:off x="4570000" y="2941688"/>
            <a:ext cx="1343300" cy="376124"/>
          </a:xfrm>
          <a:prstGeom prst="rect">
            <a:avLst/>
          </a:prstGeom>
          <a:noFill/>
          <a:ln>
            <a:noFill/>
          </a:ln>
        </p:spPr>
      </p:pic>
      <p:graphicFrame>
        <p:nvGraphicFramePr>
          <p:cNvPr id="278" name="Google Shape;278;p40"/>
          <p:cNvGraphicFramePr/>
          <p:nvPr/>
        </p:nvGraphicFramePr>
        <p:xfrm>
          <a:off x="3013125" y="1994950"/>
          <a:ext cx="3000000" cy="3000000"/>
        </p:xfrm>
        <a:graphic>
          <a:graphicData uri="http://schemas.openxmlformats.org/drawingml/2006/table">
            <a:tbl>
              <a:tblPr>
                <a:noFill/>
              </a:tblPr>
              <a:tblGrid>
                <a:gridCol w="1371625">
                  <a:extLst>
                    <a:ext uri="{9D8B030D-6E8A-4147-A177-3AD203B41FA5}">
                      <a16:colId xmlns:a16="http://schemas.microsoft.com/office/drawing/2014/main" val="20000"/>
                    </a:ext>
                  </a:extLst>
                </a:gridCol>
                <a:gridCol w="1676475">
                  <a:extLst>
                    <a:ext uri="{9D8B030D-6E8A-4147-A177-3AD203B41FA5}">
                      <a16:colId xmlns:a16="http://schemas.microsoft.com/office/drawing/2014/main" val="20001"/>
                    </a:ext>
                  </a:extLst>
                </a:gridCol>
                <a:gridCol w="2014400">
                  <a:extLst>
                    <a:ext uri="{9D8B030D-6E8A-4147-A177-3AD203B41FA5}">
                      <a16:colId xmlns:a16="http://schemas.microsoft.com/office/drawing/2014/main" val="20002"/>
                    </a:ext>
                  </a:extLst>
                </a:gridCol>
                <a:gridCol w="79832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Infected with </a:t>
                      </a:r>
                      <a:r>
                        <a:rPr lang="en-GB">
                          <a:solidFill>
                            <a:schemeClr val="dk1"/>
                          </a:solidFill>
                          <a:latin typeface="Avenir"/>
                          <a:ea typeface="Avenir"/>
                          <a:cs typeface="Avenir"/>
                          <a:sym typeface="Avenir"/>
                        </a:rPr>
                        <a:t>plasmodium falciparum</a:t>
                      </a:r>
                      <a:r>
                        <a:rPr lang="en-GB">
                          <a:latin typeface="Avenir"/>
                          <a:ea typeface="Avenir"/>
                          <a:cs typeface="Avenir"/>
                          <a:sym typeface="Avenir"/>
                        </a:rPr>
                        <a:t>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Not infected </a:t>
                      </a:r>
                      <a:r>
                        <a:rPr lang="en-GB">
                          <a:solidFill>
                            <a:schemeClr val="dk1"/>
                          </a:solidFill>
                          <a:latin typeface="Avenir"/>
                          <a:ea typeface="Avenir"/>
                          <a:cs typeface="Avenir"/>
                          <a:sym typeface="Avenir"/>
                        </a:rPr>
                        <a:t>with plasmodium falciparum </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Total</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GB">
                          <a:latin typeface="Avenir"/>
                          <a:ea typeface="Avenir"/>
                          <a:cs typeface="Avenir"/>
                          <a:sym typeface="Avenir"/>
                        </a:rPr>
                        <a:t>Heterozygous humans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144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GB">
                          <a:latin typeface="Avenir"/>
                          <a:ea typeface="Avenir"/>
                          <a:cs typeface="Avenir"/>
                          <a:sym typeface="Avenir"/>
                        </a:rPr>
                        <a:t>Homozygous humans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108</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GB">
                          <a:latin typeface="Avenir"/>
                          <a:ea typeface="Avenir"/>
                          <a:cs typeface="Avenir"/>
                          <a:sym typeface="Avenir"/>
                        </a:rPr>
                        <a:t>Total</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161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91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252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79" name="Google Shape;279;p40"/>
          <p:cNvSpPr txBox="1">
            <a:spLocks noGrp="1"/>
          </p:cNvSpPr>
          <p:nvPr>
            <p:ph type="body" idx="2"/>
          </p:nvPr>
        </p:nvSpPr>
        <p:spPr>
          <a:xfrm>
            <a:off x="422025" y="1571700"/>
            <a:ext cx="2234100" cy="15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The expected frequencies are computed as </a:t>
            </a:r>
            <a:endParaRPr sz="1600">
              <a:solidFill>
                <a:schemeClr val="dk1"/>
              </a:solidFill>
            </a:endParaRPr>
          </a:p>
          <a:p>
            <a:pPr marL="0" lvl="0" indent="0" algn="l" rtl="0">
              <a:lnSpc>
                <a:spcPct val="100000"/>
              </a:lnSpc>
              <a:spcBef>
                <a:spcPts val="1500"/>
              </a:spcBef>
              <a:spcAft>
                <a:spcPts val="1500"/>
              </a:spcAft>
              <a:buClr>
                <a:schemeClr val="dk1"/>
              </a:buClr>
              <a:buSzPts val="1100"/>
              <a:buFont typeface="Arial"/>
              <a:buNone/>
            </a:pPr>
            <a:endParaRPr sz="1600">
              <a:solidFill>
                <a:schemeClr val="dk1"/>
              </a:solidFill>
            </a:endParaRPr>
          </a:p>
        </p:txBody>
      </p:sp>
      <p:sp>
        <p:nvSpPr>
          <p:cNvPr id="280" name="Google Shape;280;p40"/>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independence of attributes</a:t>
            </a:r>
            <a:endParaRPr sz="1600"/>
          </a:p>
        </p:txBody>
      </p:sp>
      <p:pic>
        <p:nvPicPr>
          <p:cNvPr id="281" name="Google Shape;281;p40" descr="e_{11} = \frac{144 \times 161}{252}=92&#10;&#10;" title="MathEquation,#000000"/>
          <p:cNvPicPr preferRelativeResize="0"/>
          <p:nvPr/>
        </p:nvPicPr>
        <p:blipFill>
          <a:blip r:embed="rId4">
            <a:alphaModFix/>
          </a:blip>
          <a:stretch>
            <a:fillRect/>
          </a:stretch>
        </p:blipFill>
        <p:spPr>
          <a:xfrm>
            <a:off x="86063" y="4010350"/>
            <a:ext cx="2389676" cy="451050"/>
          </a:xfrm>
          <a:prstGeom prst="rect">
            <a:avLst/>
          </a:prstGeom>
          <a:noFill/>
          <a:ln>
            <a:noFill/>
          </a:ln>
        </p:spPr>
      </p:pic>
      <p:sp>
        <p:nvSpPr>
          <p:cNvPr id="282" name="Google Shape;282;p40"/>
          <p:cNvSpPr/>
          <p:nvPr/>
        </p:nvSpPr>
        <p:spPr>
          <a:xfrm>
            <a:off x="4708050" y="3939025"/>
            <a:ext cx="1081200" cy="577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a:off x="7894450" y="2801200"/>
            <a:ext cx="1081200" cy="577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p:nvPr/>
        </p:nvSpPr>
        <p:spPr>
          <a:xfrm>
            <a:off x="7894450" y="3897025"/>
            <a:ext cx="1081200" cy="577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 name="Google Shape;285;p40" descr="e_{ij} = [&quot;Total&quot;_&quot;row&quot; \times &quot;Total&quot;_&quot;column&quot; ]/N" title="MathEquation,#000000"/>
          <p:cNvPicPr preferRelativeResize="0"/>
          <p:nvPr/>
        </p:nvPicPr>
        <p:blipFill>
          <a:blip r:embed="rId5">
            <a:alphaModFix/>
          </a:blip>
          <a:stretch>
            <a:fillRect/>
          </a:stretch>
        </p:blipFill>
        <p:spPr>
          <a:xfrm>
            <a:off x="129074" y="3201975"/>
            <a:ext cx="2303652" cy="518325"/>
          </a:xfrm>
          <a:prstGeom prst="rect">
            <a:avLst/>
          </a:prstGeom>
          <a:noFill/>
          <a:ln>
            <a:noFill/>
          </a:ln>
        </p:spPr>
      </p:pic>
    </p:spTree>
    <p:extLst>
      <p:ext uri="{BB962C8B-B14F-4D97-AF65-F5344CB8AC3E}">
        <p14:creationId xmlns:p14="http://schemas.microsoft.com/office/powerpoint/2010/main" val="12411378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pSp>
        <p:nvGrpSpPr>
          <p:cNvPr id="290" name="Google Shape;290;p41"/>
          <p:cNvGrpSpPr/>
          <p:nvPr/>
        </p:nvGrpSpPr>
        <p:grpSpPr>
          <a:xfrm>
            <a:off x="4570000" y="2941688"/>
            <a:ext cx="3137275" cy="978788"/>
            <a:chOff x="4570000" y="2941688"/>
            <a:chExt cx="3137275" cy="978788"/>
          </a:xfrm>
        </p:grpSpPr>
        <p:pic>
          <p:nvPicPr>
            <p:cNvPr id="291" name="Google Shape;291;p41" descr=" \frac{144 \times 161}{252}=92&#10;&#10;" title="MathEquation,#000000"/>
            <p:cNvPicPr preferRelativeResize="0"/>
            <p:nvPr/>
          </p:nvPicPr>
          <p:blipFill>
            <a:blip r:embed="rId3">
              <a:alphaModFix/>
            </a:blip>
            <a:stretch>
              <a:fillRect/>
            </a:stretch>
          </p:blipFill>
          <p:spPr>
            <a:xfrm>
              <a:off x="4570000" y="2941688"/>
              <a:ext cx="1343300" cy="376124"/>
            </a:xfrm>
            <a:prstGeom prst="rect">
              <a:avLst/>
            </a:prstGeom>
            <a:noFill/>
            <a:ln>
              <a:noFill/>
            </a:ln>
          </p:spPr>
        </p:pic>
        <p:pic>
          <p:nvPicPr>
            <p:cNvPr id="292" name="Google Shape;292;p41" descr=" \frac{144 \times 91}{252}=52&#10;&#10;" title="MathEquation,#000000"/>
            <p:cNvPicPr preferRelativeResize="0"/>
            <p:nvPr/>
          </p:nvPicPr>
          <p:blipFill>
            <a:blip r:embed="rId4">
              <a:alphaModFix/>
            </a:blip>
            <a:stretch>
              <a:fillRect/>
            </a:stretch>
          </p:blipFill>
          <p:spPr>
            <a:xfrm>
              <a:off x="6453525" y="2941688"/>
              <a:ext cx="1253750" cy="376120"/>
            </a:xfrm>
            <a:prstGeom prst="rect">
              <a:avLst/>
            </a:prstGeom>
            <a:noFill/>
            <a:ln>
              <a:noFill/>
            </a:ln>
          </p:spPr>
        </p:pic>
        <p:pic>
          <p:nvPicPr>
            <p:cNvPr id="293" name="Google Shape;293;p41" descr=" \frac{108 \times 91}{252}=39&#10;&#10;" title="MathEquation,#000000"/>
            <p:cNvPicPr preferRelativeResize="0"/>
            <p:nvPr/>
          </p:nvPicPr>
          <p:blipFill>
            <a:blip r:embed="rId5">
              <a:alphaModFix/>
            </a:blip>
            <a:stretch>
              <a:fillRect/>
            </a:stretch>
          </p:blipFill>
          <p:spPr>
            <a:xfrm>
              <a:off x="6453525" y="3544350"/>
              <a:ext cx="1253750" cy="376125"/>
            </a:xfrm>
            <a:prstGeom prst="rect">
              <a:avLst/>
            </a:prstGeom>
            <a:noFill/>
            <a:ln>
              <a:noFill/>
            </a:ln>
          </p:spPr>
        </p:pic>
        <p:pic>
          <p:nvPicPr>
            <p:cNvPr id="294" name="Google Shape;294;p41" descr=" \frac{108 \times 161}{252}=69&#10;&#10;" title="MathEquation,#000000"/>
            <p:cNvPicPr preferRelativeResize="0"/>
            <p:nvPr/>
          </p:nvPicPr>
          <p:blipFill>
            <a:blip r:embed="rId6">
              <a:alphaModFix/>
            </a:blip>
            <a:stretch>
              <a:fillRect/>
            </a:stretch>
          </p:blipFill>
          <p:spPr>
            <a:xfrm>
              <a:off x="4570000" y="3544350"/>
              <a:ext cx="1343300" cy="376125"/>
            </a:xfrm>
            <a:prstGeom prst="rect">
              <a:avLst/>
            </a:prstGeom>
            <a:noFill/>
            <a:ln>
              <a:noFill/>
            </a:ln>
          </p:spPr>
        </p:pic>
      </p:grpSp>
      <p:graphicFrame>
        <p:nvGraphicFramePr>
          <p:cNvPr id="295" name="Google Shape;295;p41"/>
          <p:cNvGraphicFramePr/>
          <p:nvPr/>
        </p:nvGraphicFramePr>
        <p:xfrm>
          <a:off x="3013125" y="1994950"/>
          <a:ext cx="3000000" cy="3000000"/>
        </p:xfrm>
        <a:graphic>
          <a:graphicData uri="http://schemas.openxmlformats.org/drawingml/2006/table">
            <a:tbl>
              <a:tblPr>
                <a:noFill/>
              </a:tblPr>
              <a:tblGrid>
                <a:gridCol w="1371625">
                  <a:extLst>
                    <a:ext uri="{9D8B030D-6E8A-4147-A177-3AD203B41FA5}">
                      <a16:colId xmlns:a16="http://schemas.microsoft.com/office/drawing/2014/main" val="20000"/>
                    </a:ext>
                  </a:extLst>
                </a:gridCol>
                <a:gridCol w="1676475">
                  <a:extLst>
                    <a:ext uri="{9D8B030D-6E8A-4147-A177-3AD203B41FA5}">
                      <a16:colId xmlns:a16="http://schemas.microsoft.com/office/drawing/2014/main" val="20001"/>
                    </a:ext>
                  </a:extLst>
                </a:gridCol>
                <a:gridCol w="2014400">
                  <a:extLst>
                    <a:ext uri="{9D8B030D-6E8A-4147-A177-3AD203B41FA5}">
                      <a16:colId xmlns:a16="http://schemas.microsoft.com/office/drawing/2014/main" val="20002"/>
                    </a:ext>
                  </a:extLst>
                </a:gridCol>
                <a:gridCol w="79832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Infected with </a:t>
                      </a:r>
                      <a:r>
                        <a:rPr lang="en-GB">
                          <a:solidFill>
                            <a:schemeClr val="dk1"/>
                          </a:solidFill>
                          <a:latin typeface="Avenir"/>
                          <a:ea typeface="Avenir"/>
                          <a:cs typeface="Avenir"/>
                          <a:sym typeface="Avenir"/>
                        </a:rPr>
                        <a:t>plasmodium falciparum</a:t>
                      </a:r>
                      <a:r>
                        <a:rPr lang="en-GB">
                          <a:latin typeface="Avenir"/>
                          <a:ea typeface="Avenir"/>
                          <a:cs typeface="Avenir"/>
                          <a:sym typeface="Avenir"/>
                        </a:rPr>
                        <a:t>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Not infected </a:t>
                      </a:r>
                      <a:r>
                        <a:rPr lang="en-GB">
                          <a:solidFill>
                            <a:schemeClr val="dk1"/>
                          </a:solidFill>
                          <a:latin typeface="Avenir"/>
                          <a:ea typeface="Avenir"/>
                          <a:cs typeface="Avenir"/>
                          <a:sym typeface="Avenir"/>
                        </a:rPr>
                        <a:t>with plasmodium falciparum </a:t>
                      </a:r>
                      <a:endParaRPr>
                        <a:solidFill>
                          <a:schemeClr val="dk1"/>
                        </a:solidFill>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Total</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GB">
                          <a:latin typeface="Avenir"/>
                          <a:ea typeface="Avenir"/>
                          <a:cs typeface="Avenir"/>
                          <a:sym typeface="Avenir"/>
                        </a:rPr>
                        <a:t>Heterozygous humans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144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GB">
                          <a:latin typeface="Avenir"/>
                          <a:ea typeface="Avenir"/>
                          <a:cs typeface="Avenir"/>
                          <a:sym typeface="Avenir"/>
                        </a:rPr>
                        <a:t>Homozygous humans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108</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GB">
                          <a:latin typeface="Avenir"/>
                          <a:ea typeface="Avenir"/>
                          <a:cs typeface="Avenir"/>
                          <a:sym typeface="Avenir"/>
                        </a:rPr>
                        <a:t>Total</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161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91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252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96" name="Google Shape;296;p41"/>
          <p:cNvSpPr txBox="1">
            <a:spLocks noGrp="1"/>
          </p:cNvSpPr>
          <p:nvPr>
            <p:ph type="body" idx="2"/>
          </p:nvPr>
        </p:nvSpPr>
        <p:spPr>
          <a:xfrm>
            <a:off x="422025" y="1571700"/>
            <a:ext cx="2307600" cy="15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1500"/>
              </a:spcAft>
              <a:buClr>
                <a:schemeClr val="dk1"/>
              </a:buClr>
              <a:buSzPts val="1100"/>
              <a:buFont typeface="Arial"/>
              <a:buNone/>
            </a:pPr>
            <a:r>
              <a:rPr lang="en-GB" sz="1600">
                <a:solidFill>
                  <a:schemeClr val="dk1"/>
                </a:solidFill>
              </a:rPr>
              <a:t>Similarly compute the expected frequencies for other classes</a:t>
            </a:r>
            <a:endParaRPr sz="1600">
              <a:solidFill>
                <a:schemeClr val="dk1"/>
              </a:solidFill>
            </a:endParaRPr>
          </a:p>
        </p:txBody>
      </p:sp>
      <p:sp>
        <p:nvSpPr>
          <p:cNvPr id="297" name="Google Shape;297;p41"/>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independence of attributes</a:t>
            </a:r>
            <a:endParaRPr sz="1600"/>
          </a:p>
        </p:txBody>
      </p:sp>
    </p:spTree>
    <p:extLst>
      <p:ext uri="{BB962C8B-B14F-4D97-AF65-F5344CB8AC3E}">
        <p14:creationId xmlns:p14="http://schemas.microsoft.com/office/powerpoint/2010/main" val="23939455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body" idx="2"/>
          </p:nvPr>
        </p:nvSpPr>
        <p:spPr>
          <a:xfrm>
            <a:off x="422025" y="1571700"/>
            <a:ext cx="2622600" cy="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endParaRPr sz="1600">
              <a:solidFill>
                <a:schemeClr val="dk1"/>
              </a:solidFill>
            </a:endParaRPr>
          </a:p>
          <a:p>
            <a:pPr marL="0" lvl="0" indent="0" algn="l" rtl="0">
              <a:lnSpc>
                <a:spcPct val="100000"/>
              </a:lnSpc>
              <a:spcBef>
                <a:spcPts val="1500"/>
              </a:spcBef>
              <a:spcAft>
                <a:spcPts val="1500"/>
              </a:spcAft>
              <a:buClr>
                <a:schemeClr val="dk1"/>
              </a:buClr>
              <a:buSzPts val="1100"/>
              <a:buFont typeface="Arial"/>
              <a:buNone/>
            </a:pPr>
            <a:endParaRPr sz="1600">
              <a:solidFill>
                <a:schemeClr val="dk1"/>
              </a:solidFill>
            </a:endParaRPr>
          </a:p>
        </p:txBody>
      </p:sp>
      <p:sp>
        <p:nvSpPr>
          <p:cNvPr id="303" name="Google Shape;303;p42"/>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independence of attributes</a:t>
            </a:r>
            <a:endParaRPr sz="1600"/>
          </a:p>
        </p:txBody>
      </p:sp>
      <p:sp>
        <p:nvSpPr>
          <p:cNvPr id="304" name="Google Shape;304;p42"/>
          <p:cNvSpPr txBox="1"/>
          <p:nvPr/>
        </p:nvSpPr>
        <p:spPr>
          <a:xfrm>
            <a:off x="5585075" y="2200350"/>
            <a:ext cx="31179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500"/>
              </a:spcAft>
              <a:buClr>
                <a:schemeClr val="dk1"/>
              </a:buClr>
              <a:buSzPts val="1100"/>
              <a:buFont typeface="Arial"/>
              <a:buNone/>
            </a:pPr>
            <a:r>
              <a:rPr lang="en-GB" sz="1600">
                <a:solidFill>
                  <a:schemeClr val="dk1"/>
                </a:solidFill>
                <a:latin typeface="Avenir"/>
                <a:ea typeface="Avenir"/>
                <a:cs typeface="Avenir"/>
                <a:sym typeface="Avenir"/>
              </a:rPr>
              <a:t>The expected frequency (e</a:t>
            </a:r>
            <a:r>
              <a:rPr lang="en-GB" sz="1600" baseline="-25000">
                <a:solidFill>
                  <a:schemeClr val="dk1"/>
                </a:solidFill>
                <a:latin typeface="Avenir"/>
                <a:ea typeface="Avenir"/>
                <a:cs typeface="Avenir"/>
                <a:sym typeface="Avenir"/>
              </a:rPr>
              <a:t>ij</a:t>
            </a:r>
            <a:r>
              <a:rPr lang="en-GB" sz="1600">
                <a:solidFill>
                  <a:schemeClr val="dk1"/>
                </a:solidFill>
                <a:latin typeface="Avenir"/>
                <a:ea typeface="Avenir"/>
                <a:cs typeface="Avenir"/>
                <a:sym typeface="Avenir"/>
              </a:rPr>
              <a:t>)</a:t>
            </a:r>
            <a:endParaRPr>
              <a:latin typeface="Avenir"/>
              <a:ea typeface="Avenir"/>
              <a:cs typeface="Avenir"/>
              <a:sym typeface="Avenir"/>
            </a:endParaRPr>
          </a:p>
        </p:txBody>
      </p:sp>
      <p:sp>
        <p:nvSpPr>
          <p:cNvPr id="305" name="Google Shape;305;p42"/>
          <p:cNvSpPr txBox="1"/>
          <p:nvPr/>
        </p:nvSpPr>
        <p:spPr>
          <a:xfrm>
            <a:off x="834775" y="2200350"/>
            <a:ext cx="31704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500"/>
              </a:spcAft>
              <a:buNone/>
            </a:pPr>
            <a:r>
              <a:rPr lang="en-GB" sz="1600">
                <a:solidFill>
                  <a:schemeClr val="dk1"/>
                </a:solidFill>
                <a:latin typeface="Avenir"/>
                <a:ea typeface="Avenir"/>
                <a:cs typeface="Avenir"/>
                <a:sym typeface="Avenir"/>
              </a:rPr>
              <a:t>The observed frequency (O</a:t>
            </a:r>
            <a:r>
              <a:rPr lang="en-GB" sz="1600" baseline="-25000">
                <a:solidFill>
                  <a:schemeClr val="dk1"/>
                </a:solidFill>
                <a:latin typeface="Avenir"/>
                <a:ea typeface="Avenir"/>
                <a:cs typeface="Avenir"/>
                <a:sym typeface="Avenir"/>
              </a:rPr>
              <a:t>ij</a:t>
            </a:r>
            <a:r>
              <a:rPr lang="en-GB" sz="1600">
                <a:solidFill>
                  <a:schemeClr val="dk1"/>
                </a:solidFill>
                <a:latin typeface="Avenir"/>
                <a:ea typeface="Avenir"/>
                <a:cs typeface="Avenir"/>
                <a:sym typeface="Avenir"/>
              </a:rPr>
              <a:t>) </a:t>
            </a:r>
            <a:endParaRPr>
              <a:latin typeface="Avenir"/>
              <a:ea typeface="Avenir"/>
              <a:cs typeface="Avenir"/>
              <a:sym typeface="Avenir"/>
            </a:endParaRPr>
          </a:p>
        </p:txBody>
      </p:sp>
      <p:cxnSp>
        <p:nvCxnSpPr>
          <p:cNvPr id="306" name="Google Shape;306;p42"/>
          <p:cNvCxnSpPr/>
          <p:nvPr/>
        </p:nvCxnSpPr>
        <p:spPr>
          <a:xfrm flipH="1">
            <a:off x="4502075" y="2200350"/>
            <a:ext cx="21000" cy="2771400"/>
          </a:xfrm>
          <a:prstGeom prst="straightConnector1">
            <a:avLst/>
          </a:prstGeom>
          <a:noFill/>
          <a:ln w="9525" cap="flat" cmpd="sng">
            <a:solidFill>
              <a:schemeClr val="dk2"/>
            </a:solidFill>
            <a:prstDash val="solid"/>
            <a:round/>
            <a:headEnd type="none" w="med" len="med"/>
            <a:tailEnd type="none" w="med" len="med"/>
          </a:ln>
        </p:spPr>
      </p:cxnSp>
      <p:pic>
        <p:nvPicPr>
          <p:cNvPr id="307" name="Google Shape;307;p42"/>
          <p:cNvPicPr preferRelativeResize="0"/>
          <p:nvPr/>
        </p:nvPicPr>
        <p:blipFill rotWithShape="1">
          <a:blip r:embed="rId3">
            <a:alphaModFix/>
          </a:blip>
          <a:srcRect t="2666"/>
          <a:stretch/>
        </p:blipFill>
        <p:spPr>
          <a:xfrm>
            <a:off x="4565075" y="2729550"/>
            <a:ext cx="4461426" cy="2057750"/>
          </a:xfrm>
          <a:prstGeom prst="rect">
            <a:avLst/>
          </a:prstGeom>
          <a:noFill/>
          <a:ln>
            <a:noFill/>
          </a:ln>
        </p:spPr>
      </p:pic>
      <p:pic>
        <p:nvPicPr>
          <p:cNvPr id="308" name="Google Shape;308;p42"/>
          <p:cNvPicPr preferRelativeResize="0"/>
          <p:nvPr/>
        </p:nvPicPr>
        <p:blipFill>
          <a:blip r:embed="rId4">
            <a:alphaModFix/>
          </a:blip>
          <a:stretch>
            <a:fillRect/>
          </a:stretch>
        </p:blipFill>
        <p:spPr>
          <a:xfrm>
            <a:off x="107000" y="2841600"/>
            <a:ext cx="4207774" cy="1945693"/>
          </a:xfrm>
          <a:prstGeom prst="rect">
            <a:avLst/>
          </a:prstGeom>
          <a:noFill/>
          <a:ln>
            <a:noFill/>
          </a:ln>
        </p:spPr>
      </p:pic>
    </p:spTree>
    <p:extLst>
      <p:ext uri="{BB962C8B-B14F-4D97-AF65-F5344CB8AC3E}">
        <p14:creationId xmlns:p14="http://schemas.microsoft.com/office/powerpoint/2010/main" val="34372129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3"/>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1500"/>
              </a:spcAft>
              <a:buClr>
                <a:schemeClr val="dk1"/>
              </a:buClr>
              <a:buSzPts val="1100"/>
              <a:buFont typeface="Arial"/>
              <a:buNone/>
            </a:pPr>
            <a:r>
              <a:rPr lang="en-GB" sz="1600">
                <a:solidFill>
                  <a:schemeClr val="dk1"/>
                </a:solidFill>
              </a:rPr>
              <a:t>The test statistic is computed as</a:t>
            </a:r>
            <a:endParaRPr sz="1600">
              <a:solidFill>
                <a:schemeClr val="dk1"/>
              </a:solidFill>
            </a:endParaRPr>
          </a:p>
        </p:txBody>
      </p:sp>
      <p:sp>
        <p:nvSpPr>
          <p:cNvPr id="314" name="Google Shape;314;p43"/>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independence of attributes</a:t>
            </a:r>
            <a:endParaRPr sz="1600"/>
          </a:p>
        </p:txBody>
      </p:sp>
      <p:pic>
        <p:nvPicPr>
          <p:cNvPr id="315" name="Google Shape;315;p43" descr="\chi^2 = \sum_{i=1}^r \sum_{j=1}^c \frac{ O^2_{ij}}{e_{ij}} - N" title="MathEquation,#000000"/>
          <p:cNvPicPr preferRelativeResize="0"/>
          <p:nvPr/>
        </p:nvPicPr>
        <p:blipFill>
          <a:blip r:embed="rId3">
            <a:alphaModFix/>
          </a:blip>
          <a:stretch>
            <a:fillRect/>
          </a:stretch>
        </p:blipFill>
        <p:spPr>
          <a:xfrm>
            <a:off x="1166725" y="2582275"/>
            <a:ext cx="2780626" cy="538750"/>
          </a:xfrm>
          <a:prstGeom prst="rect">
            <a:avLst/>
          </a:prstGeom>
          <a:noFill/>
          <a:ln>
            <a:noFill/>
          </a:ln>
        </p:spPr>
      </p:pic>
      <p:pic>
        <p:nvPicPr>
          <p:cNvPr id="316" name="Google Shape;316;p43" descr="= \frac{93^2}{92} + \frac{51^2}{52} + \frac{68^2}{69} + \frac{40^2}{39} - 252&#10;" title="MathEquation,#000000"/>
          <p:cNvPicPr preferRelativeResize="0"/>
          <p:nvPr/>
        </p:nvPicPr>
        <p:blipFill>
          <a:blip r:embed="rId4">
            <a:alphaModFix/>
          </a:blip>
          <a:stretch>
            <a:fillRect/>
          </a:stretch>
        </p:blipFill>
        <p:spPr>
          <a:xfrm>
            <a:off x="1480250" y="3391900"/>
            <a:ext cx="3962400" cy="495300"/>
          </a:xfrm>
          <a:prstGeom prst="rect">
            <a:avLst/>
          </a:prstGeom>
          <a:noFill/>
          <a:ln>
            <a:noFill/>
          </a:ln>
        </p:spPr>
      </p:pic>
      <p:pic>
        <p:nvPicPr>
          <p:cNvPr id="317" name="Google Shape;317;p43" descr="= 0.070&#10;" title="MathEquation,#000000"/>
          <p:cNvPicPr preferRelativeResize="0"/>
          <p:nvPr/>
        </p:nvPicPr>
        <p:blipFill>
          <a:blip r:embed="rId5">
            <a:alphaModFix/>
          </a:blip>
          <a:stretch>
            <a:fillRect/>
          </a:stretch>
        </p:blipFill>
        <p:spPr>
          <a:xfrm>
            <a:off x="1480250" y="4158075"/>
            <a:ext cx="1049824" cy="283450"/>
          </a:xfrm>
          <a:prstGeom prst="rect">
            <a:avLst/>
          </a:prstGeom>
          <a:noFill/>
          <a:ln>
            <a:noFill/>
          </a:ln>
        </p:spPr>
      </p:pic>
    </p:spTree>
    <p:extLst>
      <p:ext uri="{BB962C8B-B14F-4D97-AF65-F5344CB8AC3E}">
        <p14:creationId xmlns:p14="http://schemas.microsoft.com/office/powerpoint/2010/main" val="22062909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4"/>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Here there are 2 levels of one attribute and 2 levels of another.</a:t>
            </a:r>
            <a:br>
              <a:rPr lang="en-GB" sz="1600">
                <a:solidFill>
                  <a:schemeClr val="dk1"/>
                </a:solidFill>
              </a:rPr>
            </a:br>
            <a:r>
              <a:rPr lang="en-GB" sz="1600">
                <a:solidFill>
                  <a:schemeClr val="dk1"/>
                </a:solidFill>
              </a:rPr>
              <a:t>Thus the degrees of freedom are (r-1)(c-1) = (2-1)(2-1) = 1</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From the statistical table for χ</a:t>
            </a:r>
            <a:r>
              <a:rPr lang="en-GB" sz="1600" baseline="30000">
                <a:solidFill>
                  <a:schemeClr val="dk1"/>
                </a:solidFill>
              </a:rPr>
              <a:t>2</a:t>
            </a:r>
            <a:r>
              <a:rPr lang="en-GB" sz="1600">
                <a:solidFill>
                  <a:schemeClr val="dk1"/>
                </a:solidFill>
              </a:rPr>
              <a:t> distribution, χ</a:t>
            </a:r>
            <a:r>
              <a:rPr lang="en-GB" sz="1600" baseline="30000">
                <a:solidFill>
                  <a:schemeClr val="dk1"/>
                </a:solidFill>
              </a:rPr>
              <a:t>2</a:t>
            </a:r>
            <a:r>
              <a:rPr lang="en-GB" sz="1600" baseline="-25000">
                <a:solidFill>
                  <a:schemeClr val="dk1"/>
                </a:solidFill>
              </a:rPr>
              <a:t>(r-1)(s-1),α</a:t>
            </a:r>
            <a:r>
              <a:rPr lang="en-GB" sz="1600">
                <a:solidFill>
                  <a:schemeClr val="dk1"/>
                </a:solidFill>
              </a:rPr>
              <a:t> = χ</a:t>
            </a:r>
            <a:r>
              <a:rPr lang="en-GB" sz="1600" baseline="30000">
                <a:solidFill>
                  <a:schemeClr val="dk1"/>
                </a:solidFill>
              </a:rPr>
              <a:t>2</a:t>
            </a:r>
            <a:r>
              <a:rPr lang="en-GB" sz="1600" baseline="-25000">
                <a:solidFill>
                  <a:schemeClr val="dk1"/>
                </a:solidFill>
              </a:rPr>
              <a:t>1,0.05</a:t>
            </a:r>
            <a:r>
              <a:rPr lang="en-GB" sz="1600">
                <a:solidFill>
                  <a:schemeClr val="dk1"/>
                </a:solidFill>
              </a:rPr>
              <a:t> = 3.841</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The test statistic χ</a:t>
            </a:r>
            <a:r>
              <a:rPr lang="en-GB" sz="1600" baseline="30000">
                <a:solidFill>
                  <a:schemeClr val="dk1"/>
                </a:solidFill>
              </a:rPr>
              <a:t>2</a:t>
            </a:r>
            <a:r>
              <a:rPr lang="en-GB" sz="1600" baseline="-25000">
                <a:solidFill>
                  <a:schemeClr val="dk1"/>
                </a:solidFill>
              </a:rPr>
              <a:t>calc</a:t>
            </a:r>
            <a:r>
              <a:rPr lang="en-GB" sz="1600">
                <a:solidFill>
                  <a:schemeClr val="dk1"/>
                </a:solidFill>
              </a:rPr>
              <a:t> = 0.070</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 Since χ</a:t>
            </a:r>
            <a:r>
              <a:rPr lang="en-GB" sz="1600" baseline="30000">
                <a:solidFill>
                  <a:schemeClr val="dk1"/>
                </a:solidFill>
              </a:rPr>
              <a:t>2</a:t>
            </a:r>
            <a:r>
              <a:rPr lang="en-GB" sz="1600" baseline="-25000">
                <a:solidFill>
                  <a:schemeClr val="dk1"/>
                </a:solidFill>
              </a:rPr>
              <a:t>calc</a:t>
            </a:r>
            <a:r>
              <a:rPr lang="en-GB" sz="1600">
                <a:solidFill>
                  <a:schemeClr val="dk1"/>
                </a:solidFill>
              </a:rPr>
              <a:t> &lt; χ</a:t>
            </a:r>
            <a:r>
              <a:rPr lang="en-GB" sz="1600" baseline="30000">
                <a:solidFill>
                  <a:schemeClr val="dk1"/>
                </a:solidFill>
              </a:rPr>
              <a:t>2</a:t>
            </a:r>
            <a:r>
              <a:rPr lang="en-GB" sz="1600" baseline="-25000">
                <a:solidFill>
                  <a:schemeClr val="dk1"/>
                </a:solidFill>
              </a:rPr>
              <a:t>k-p-1,α</a:t>
            </a:r>
            <a:r>
              <a:rPr lang="en-GB" sz="1600">
                <a:solidFill>
                  <a:schemeClr val="dk1"/>
                </a:solidFill>
              </a:rPr>
              <a:t> , we fail to reject H</a:t>
            </a:r>
            <a:r>
              <a:rPr lang="en-GB" sz="1600" baseline="-25000">
                <a:solidFill>
                  <a:schemeClr val="dk1"/>
                </a:solidFill>
              </a:rPr>
              <a:t>0</a:t>
            </a:r>
            <a:r>
              <a:rPr lang="en-GB" sz="1600">
                <a:solidFill>
                  <a:schemeClr val="dk1"/>
                </a:solidFill>
              </a:rPr>
              <a:t>.</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endParaRPr sz="1600">
              <a:solidFill>
                <a:schemeClr val="dk1"/>
              </a:solidFill>
            </a:endParaRPr>
          </a:p>
          <a:p>
            <a:pPr marL="0" lvl="0" indent="0" algn="l" rtl="0">
              <a:lnSpc>
                <a:spcPct val="100000"/>
              </a:lnSpc>
              <a:spcBef>
                <a:spcPts val="1500"/>
              </a:spcBef>
              <a:spcAft>
                <a:spcPts val="1500"/>
              </a:spcAft>
              <a:buClr>
                <a:schemeClr val="dk1"/>
              </a:buClr>
              <a:buSzPts val="1100"/>
              <a:buFont typeface="Arial"/>
              <a:buNone/>
            </a:pPr>
            <a:r>
              <a:rPr lang="en-GB" sz="1600">
                <a:solidFill>
                  <a:schemeClr val="dk1"/>
                </a:solidFill>
              </a:rPr>
              <a:t>The attributes are independent.</a:t>
            </a:r>
            <a:endParaRPr sz="1600">
              <a:solidFill>
                <a:schemeClr val="dk1"/>
              </a:solidFill>
            </a:endParaRPr>
          </a:p>
        </p:txBody>
      </p:sp>
      <p:pic>
        <p:nvPicPr>
          <p:cNvPr id="323" name="Google Shape;323;p44"/>
          <p:cNvPicPr preferRelativeResize="0"/>
          <p:nvPr/>
        </p:nvPicPr>
        <p:blipFill rotWithShape="1">
          <a:blip r:embed="rId3">
            <a:alphaModFix/>
          </a:blip>
          <a:srcRect l="14273"/>
          <a:stretch/>
        </p:blipFill>
        <p:spPr>
          <a:xfrm>
            <a:off x="6764199" y="2112250"/>
            <a:ext cx="1819275" cy="2347350"/>
          </a:xfrm>
          <a:prstGeom prst="rect">
            <a:avLst/>
          </a:prstGeom>
          <a:noFill/>
          <a:ln>
            <a:noFill/>
          </a:ln>
        </p:spPr>
      </p:pic>
      <p:sp>
        <p:nvSpPr>
          <p:cNvPr id="324" name="Google Shape;324;p44"/>
          <p:cNvSpPr txBox="1"/>
          <p:nvPr/>
        </p:nvSpPr>
        <p:spPr>
          <a:xfrm>
            <a:off x="6914950" y="4063000"/>
            <a:ext cx="6900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Avenir"/>
                <a:ea typeface="Avenir"/>
                <a:cs typeface="Avenir"/>
                <a:sym typeface="Avenir"/>
              </a:rPr>
              <a:t>3.841</a:t>
            </a:r>
            <a:endParaRPr sz="1100">
              <a:latin typeface="Avenir"/>
              <a:ea typeface="Avenir"/>
              <a:cs typeface="Avenir"/>
              <a:sym typeface="Avenir"/>
            </a:endParaRPr>
          </a:p>
        </p:txBody>
      </p:sp>
      <p:sp>
        <p:nvSpPr>
          <p:cNvPr id="325" name="Google Shape;325;p44"/>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independence of attributes</a:t>
            </a:r>
            <a:endParaRPr sz="1600"/>
          </a:p>
        </p:txBody>
      </p:sp>
      <p:pic>
        <p:nvPicPr>
          <p:cNvPr id="326" name="Google Shape;326;p44"/>
          <p:cNvPicPr preferRelativeResize="0"/>
          <p:nvPr/>
        </p:nvPicPr>
        <p:blipFill>
          <a:blip r:embed="rId4">
            <a:alphaModFix/>
          </a:blip>
          <a:stretch>
            <a:fillRect/>
          </a:stretch>
        </p:blipFill>
        <p:spPr>
          <a:xfrm>
            <a:off x="7250850" y="3206525"/>
            <a:ext cx="435550" cy="261325"/>
          </a:xfrm>
          <a:prstGeom prst="rect">
            <a:avLst/>
          </a:prstGeom>
          <a:noFill/>
          <a:ln>
            <a:noFill/>
          </a:ln>
        </p:spPr>
      </p:pic>
      <p:cxnSp>
        <p:nvCxnSpPr>
          <p:cNvPr id="327" name="Google Shape;327;p44"/>
          <p:cNvCxnSpPr>
            <a:stCxn id="326" idx="1"/>
          </p:cNvCxnSpPr>
          <p:nvPr/>
        </p:nvCxnSpPr>
        <p:spPr>
          <a:xfrm flipH="1">
            <a:off x="6993150" y="3337187"/>
            <a:ext cx="257700" cy="473700"/>
          </a:xfrm>
          <a:prstGeom prst="straightConnector1">
            <a:avLst/>
          </a:prstGeom>
          <a:noFill/>
          <a:ln w="9525" cap="flat" cmpd="sng">
            <a:solidFill>
              <a:schemeClr val="dk2"/>
            </a:solidFill>
            <a:prstDash val="solid"/>
            <a:round/>
            <a:headEnd type="none" w="med" len="med"/>
            <a:tailEnd type="triangle" w="med" len="med"/>
          </a:ln>
        </p:spPr>
      </p:cxnSp>
      <p:pic>
        <p:nvPicPr>
          <p:cNvPr id="328" name="Google Shape;328;p44"/>
          <p:cNvPicPr preferRelativeResize="0"/>
          <p:nvPr/>
        </p:nvPicPr>
        <p:blipFill>
          <a:blip r:embed="rId5">
            <a:alphaModFix/>
          </a:blip>
          <a:stretch>
            <a:fillRect/>
          </a:stretch>
        </p:blipFill>
        <p:spPr>
          <a:xfrm>
            <a:off x="7649075" y="3509075"/>
            <a:ext cx="788825" cy="397725"/>
          </a:xfrm>
          <a:prstGeom prst="rect">
            <a:avLst/>
          </a:prstGeom>
          <a:noFill/>
          <a:ln>
            <a:noFill/>
          </a:ln>
        </p:spPr>
      </p:pic>
    </p:spTree>
    <p:extLst>
      <p:ext uri="{BB962C8B-B14F-4D97-AF65-F5344CB8AC3E}">
        <p14:creationId xmlns:p14="http://schemas.microsoft.com/office/powerpoint/2010/main" val="5477986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5"/>
          <p:cNvSpPr txBox="1">
            <a:spLocks noGrp="1"/>
          </p:cNvSpPr>
          <p:nvPr>
            <p:ph type="body" idx="2"/>
          </p:nvPr>
        </p:nvSpPr>
        <p:spPr>
          <a:xfrm>
            <a:off x="422025" y="1571700"/>
            <a:ext cx="8389800" cy="33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Here there are 2 levels of one attribute and 2 levels of another.</a:t>
            </a:r>
            <a:br>
              <a:rPr lang="en-GB" sz="1600">
                <a:solidFill>
                  <a:schemeClr val="dk1"/>
                </a:solidFill>
              </a:rPr>
            </a:br>
            <a:r>
              <a:rPr lang="en-GB" sz="1600">
                <a:solidFill>
                  <a:schemeClr val="dk1"/>
                </a:solidFill>
              </a:rPr>
              <a:t>Thus the degrees of freedom are (r-1)(c-1) = (2-1)(2-1) = 1</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The p-value for the test statistic 0.070 for 1 d.f. is obtained using the python function:</a:t>
            </a:r>
            <a:endParaRPr sz="1600">
              <a:solidFill>
                <a:schemeClr val="dk1"/>
              </a:solidFill>
            </a:endParaRPr>
          </a:p>
          <a:p>
            <a:pPr marL="1371600" lvl="0" indent="457200" algn="l" rtl="0">
              <a:lnSpc>
                <a:spcPct val="100000"/>
              </a:lnSpc>
              <a:spcBef>
                <a:spcPts val="1500"/>
              </a:spcBef>
              <a:spcAft>
                <a:spcPts val="0"/>
              </a:spcAft>
              <a:buClr>
                <a:schemeClr val="dk1"/>
              </a:buClr>
              <a:buSzPts val="1100"/>
              <a:buFont typeface="Arial"/>
              <a:buNone/>
            </a:pPr>
            <a:r>
              <a:rPr lang="en-GB" sz="1600">
                <a:solidFill>
                  <a:srgbClr val="25AAE2"/>
                </a:solidFill>
              </a:rPr>
              <a:t>scipy.stats.chi2.sf(stat, (r-1)(c-1))</a:t>
            </a:r>
            <a:endParaRPr sz="1600">
              <a:solidFill>
                <a:srgbClr val="25AAE2"/>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The p-value is 0.79.</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Since p-value &gt; 0.05, fail to reject H</a:t>
            </a:r>
            <a:r>
              <a:rPr lang="en-GB" sz="1600" baseline="-25000">
                <a:solidFill>
                  <a:schemeClr val="dk1"/>
                </a:solidFill>
              </a:rPr>
              <a:t>0</a:t>
            </a:r>
            <a:r>
              <a:rPr lang="en-GB" sz="1600">
                <a:solidFill>
                  <a:schemeClr val="dk1"/>
                </a:solidFill>
              </a:rPr>
              <a:t>.</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The attributes are independent.</a:t>
            </a:r>
            <a:endParaRPr sz="1600">
              <a:solidFill>
                <a:schemeClr val="dk1"/>
              </a:solidFill>
            </a:endParaRPr>
          </a:p>
          <a:p>
            <a:pPr marL="0" lvl="0" indent="0" algn="l" rtl="0">
              <a:lnSpc>
                <a:spcPct val="100000"/>
              </a:lnSpc>
              <a:spcBef>
                <a:spcPts val="1500"/>
              </a:spcBef>
              <a:spcAft>
                <a:spcPts val="1500"/>
              </a:spcAft>
              <a:buClr>
                <a:schemeClr val="dk1"/>
              </a:buClr>
              <a:buSzPts val="1100"/>
              <a:buFont typeface="Arial"/>
              <a:buNone/>
            </a:pPr>
            <a:endParaRPr sz="1600">
              <a:solidFill>
                <a:schemeClr val="dk1"/>
              </a:solidFill>
            </a:endParaRPr>
          </a:p>
        </p:txBody>
      </p:sp>
      <p:sp>
        <p:nvSpPr>
          <p:cNvPr id="334" name="Google Shape;334;p45"/>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Test for independence of attributes</a:t>
            </a:r>
            <a:endParaRPr sz="1600"/>
          </a:p>
        </p:txBody>
      </p:sp>
    </p:spTree>
    <p:extLst>
      <p:ext uri="{BB962C8B-B14F-4D97-AF65-F5344CB8AC3E}">
        <p14:creationId xmlns:p14="http://schemas.microsoft.com/office/powerpoint/2010/main" val="24107007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body" idx="2"/>
          </p:nvPr>
        </p:nvSpPr>
        <p:spPr>
          <a:xfrm>
            <a:off x="422025" y="1571700"/>
            <a:ext cx="83955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A psychologist wants study whether the happiness quotient of children in the house is related to the family income. He collects data of 1300 children is there enough evidence to claim that they are related.</a:t>
            </a:r>
            <a:endParaRPr sz="1600">
              <a:solidFill>
                <a:schemeClr val="dk1"/>
              </a:solidFill>
            </a:endParaRPr>
          </a:p>
        </p:txBody>
      </p:sp>
      <p:sp>
        <p:nvSpPr>
          <p:cNvPr id="340" name="Google Shape;340;p46"/>
          <p:cNvSpPr txBox="1">
            <a:spLocks noGrp="1"/>
          </p:cNvSpPr>
          <p:nvPr>
            <p:ph type="subTitle" idx="1"/>
          </p:nvPr>
        </p:nvSpPr>
        <p:spPr>
          <a:xfrm>
            <a:off x="422025" y="974925"/>
            <a:ext cx="5341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Independence of attributes</a:t>
            </a:r>
            <a:endParaRPr/>
          </a:p>
        </p:txBody>
      </p:sp>
      <p:graphicFrame>
        <p:nvGraphicFramePr>
          <p:cNvPr id="341" name="Google Shape;341;p46"/>
          <p:cNvGraphicFramePr/>
          <p:nvPr/>
        </p:nvGraphicFramePr>
        <p:xfrm>
          <a:off x="952500" y="3276675"/>
          <a:ext cx="3000000" cy="3000000"/>
        </p:xfrm>
        <a:graphic>
          <a:graphicData uri="http://schemas.openxmlformats.org/drawingml/2006/table">
            <a:tbl>
              <a:tblPr>
                <a:noFill/>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a:latin typeface="Avenir"/>
                        <a:ea typeface="Avenir"/>
                        <a:cs typeface="Avenir"/>
                        <a:sym typeface="Aveni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Low income</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GB">
                          <a:latin typeface="Avenir"/>
                          <a:ea typeface="Avenir"/>
                          <a:cs typeface="Avenir"/>
                          <a:sym typeface="Avenir"/>
                        </a:rPr>
                        <a:t>Moderate income</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GB">
                          <a:latin typeface="Avenir"/>
                          <a:ea typeface="Avenir"/>
                          <a:cs typeface="Avenir"/>
                          <a:sym typeface="Avenir"/>
                        </a:rPr>
                        <a:t>High income</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latin typeface="Avenir"/>
                          <a:ea typeface="Avenir"/>
                          <a:cs typeface="Avenir"/>
                          <a:sym typeface="Avenir"/>
                        </a:rPr>
                        <a:t>Happy</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GB">
                          <a:latin typeface="Avenir"/>
                          <a:ea typeface="Avenir"/>
                          <a:cs typeface="Avenir"/>
                          <a:sym typeface="Avenir"/>
                        </a:rPr>
                        <a:t>245</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354</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243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latin typeface="Avenir"/>
                          <a:ea typeface="Avenir"/>
                          <a:cs typeface="Avenir"/>
                          <a:sym typeface="Avenir"/>
                        </a:rPr>
                        <a:t>Unsatisfied</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GB">
                          <a:latin typeface="Avenir"/>
                          <a:ea typeface="Avenir"/>
                          <a:cs typeface="Avenir"/>
                          <a:sym typeface="Avenir"/>
                        </a:rPr>
                        <a:t>98</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220</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140</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1289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7"/>
          <p:cNvSpPr txBox="1">
            <a:spLocks noGrp="1"/>
          </p:cNvSpPr>
          <p:nvPr>
            <p:ph type="body" idx="2"/>
          </p:nvPr>
        </p:nvSpPr>
        <p:spPr>
          <a:xfrm>
            <a:off x="914400" y="2335350"/>
            <a:ext cx="7315200" cy="10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GB" sz="2000">
                <a:solidFill>
                  <a:schemeClr val="dk1"/>
                </a:solidFill>
              </a:rPr>
              <a:t>Tests based on Chi-squared distribution for categorical data are one tailed tests.</a:t>
            </a:r>
            <a:endParaRPr sz="2000"/>
          </a:p>
        </p:txBody>
      </p:sp>
    </p:spTree>
    <p:extLst>
      <p:ext uri="{BB962C8B-B14F-4D97-AF65-F5344CB8AC3E}">
        <p14:creationId xmlns:p14="http://schemas.microsoft.com/office/powerpoint/2010/main" val="6557921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311700" y="2150850"/>
            <a:ext cx="8888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χ</a:t>
            </a:r>
            <a:r>
              <a:rPr lang="en-GB" baseline="30000"/>
              <a:t>2</a:t>
            </a:r>
            <a:r>
              <a:rPr lang="en-GB"/>
              <a:t> Test for Equality of Variance</a:t>
            </a:r>
            <a:endParaRPr/>
          </a:p>
        </p:txBody>
      </p:sp>
      <p:sp>
        <p:nvSpPr>
          <p:cNvPr id="352" name="Google Shape;352;p48"/>
          <p:cNvSpPr txBox="1"/>
          <p:nvPr/>
        </p:nvSpPr>
        <p:spPr>
          <a:xfrm>
            <a:off x="1358375" y="3861450"/>
            <a:ext cx="28695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extLst>
      <p:ext uri="{BB962C8B-B14F-4D97-AF65-F5344CB8AC3E}">
        <p14:creationId xmlns:p14="http://schemas.microsoft.com/office/powerpoint/2010/main" val="221912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9"/>
          <p:cNvSpPr/>
          <p:nvPr/>
        </p:nvSpPr>
        <p:spPr>
          <a:xfrm>
            <a:off x="4398375" y="2315850"/>
            <a:ext cx="12747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p:nvPr/>
        </p:nvSpPr>
        <p:spPr>
          <a:xfrm>
            <a:off x="2288950" y="3232600"/>
            <a:ext cx="53031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p:cNvSpPr/>
          <p:nvPr/>
        </p:nvSpPr>
        <p:spPr>
          <a:xfrm>
            <a:off x="2230425" y="2315850"/>
            <a:ext cx="12747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9"/>
          <p:cNvSpPr/>
          <p:nvPr/>
        </p:nvSpPr>
        <p:spPr>
          <a:xfrm>
            <a:off x="2288950" y="3689125"/>
            <a:ext cx="5303100" cy="364800"/>
          </a:xfrm>
          <a:prstGeom prst="roundRect">
            <a:avLst>
              <a:gd name="adj" fmla="val 16667"/>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 hypothesis</a:t>
            </a:r>
            <a:endParaRPr/>
          </a:p>
        </p:txBody>
      </p:sp>
      <p:sp>
        <p:nvSpPr>
          <p:cNvPr id="362" name="Google Shape;362;p49"/>
          <p:cNvSpPr txBox="1">
            <a:spLocks noGrp="1"/>
          </p:cNvSpPr>
          <p:nvPr>
            <p:ph type="body" idx="2"/>
          </p:nvPr>
        </p:nvSpPr>
        <p:spPr>
          <a:xfrm>
            <a:off x="422025" y="1571700"/>
            <a:ext cx="8386500" cy="2680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hypothesis to test whether the population variance is equal to a specified value when population mean µ is known</a:t>
            </a:r>
            <a:endParaRPr/>
          </a:p>
          <a:p>
            <a:pPr marL="1371600" lvl="0" indent="457200" algn="l" rtl="0">
              <a:lnSpc>
                <a:spcPct val="100000"/>
              </a:lnSpc>
              <a:spcBef>
                <a:spcPts val="1600"/>
              </a:spcBef>
              <a:spcAft>
                <a:spcPts val="0"/>
              </a:spcAft>
              <a:buNone/>
            </a:pPr>
            <a:r>
              <a:rPr lang="en-GB"/>
              <a:t>H</a:t>
            </a:r>
            <a:r>
              <a:rPr lang="en-GB" baseline="-25000"/>
              <a:t>0  </a:t>
            </a:r>
            <a:r>
              <a:rPr lang="en-GB"/>
              <a:t>: </a:t>
            </a:r>
            <a:r>
              <a:rPr lang="en-GB">
                <a:solidFill>
                  <a:schemeClr val="dk1"/>
                </a:solidFill>
              </a:rPr>
              <a:t>σ</a:t>
            </a:r>
            <a:r>
              <a:rPr lang="en-GB" baseline="30000">
                <a:solidFill>
                  <a:schemeClr val="dk1"/>
                </a:solidFill>
              </a:rPr>
              <a:t>2</a:t>
            </a:r>
            <a:r>
              <a:rPr lang="en-GB"/>
              <a:t> = </a:t>
            </a:r>
            <a:r>
              <a:rPr lang="en-GB">
                <a:solidFill>
                  <a:schemeClr val="dk1"/>
                </a:solidFill>
              </a:rPr>
              <a:t>σ</a:t>
            </a:r>
            <a:r>
              <a:rPr lang="en-GB" baseline="30000">
                <a:solidFill>
                  <a:schemeClr val="dk1"/>
                </a:solidFill>
              </a:rPr>
              <a:t>2</a:t>
            </a:r>
            <a:r>
              <a:rPr lang="en-GB" baseline="-25000"/>
              <a:t>0</a:t>
            </a:r>
            <a:r>
              <a:rPr lang="en-GB"/>
              <a:t>    against   H</a:t>
            </a:r>
            <a:r>
              <a:rPr lang="en-GB" baseline="-25000"/>
              <a:t>1</a:t>
            </a:r>
            <a:r>
              <a:rPr lang="en-GB"/>
              <a:t> : </a:t>
            </a:r>
            <a:r>
              <a:rPr lang="en-GB">
                <a:solidFill>
                  <a:schemeClr val="dk1"/>
                </a:solidFill>
              </a:rPr>
              <a:t>σ</a:t>
            </a:r>
            <a:r>
              <a:rPr lang="en-GB" baseline="30000">
                <a:solidFill>
                  <a:schemeClr val="dk1"/>
                </a:solidFill>
              </a:rPr>
              <a:t>2</a:t>
            </a:r>
            <a:r>
              <a:rPr lang="en-GB">
                <a:solidFill>
                  <a:schemeClr val="dk1"/>
                </a:solidFill>
              </a:rPr>
              <a:t> ≠ σ</a:t>
            </a:r>
            <a:r>
              <a:rPr lang="en-GB" baseline="30000">
                <a:solidFill>
                  <a:schemeClr val="dk1"/>
                </a:solidFill>
              </a:rPr>
              <a:t>2</a:t>
            </a:r>
            <a:r>
              <a:rPr lang="en-GB" baseline="-25000">
                <a:solidFill>
                  <a:schemeClr val="dk1"/>
                </a:solidFill>
              </a:rPr>
              <a:t>0</a:t>
            </a:r>
            <a:endParaRPr/>
          </a:p>
          <a:p>
            <a:pPr marL="457200" lvl="0" indent="-330200" algn="l" rtl="0">
              <a:lnSpc>
                <a:spcPct val="100000"/>
              </a:lnSpc>
              <a:spcBef>
                <a:spcPts val="1600"/>
              </a:spcBef>
              <a:spcAft>
                <a:spcPts val="0"/>
              </a:spcAft>
              <a:buSzPts val="1600"/>
              <a:buChar char="●"/>
            </a:pPr>
            <a:r>
              <a:rPr lang="en-GB">
                <a:solidFill>
                  <a:schemeClr val="dk1"/>
                </a:solidFill>
              </a:rPr>
              <a:t>It implies</a:t>
            </a:r>
            <a:endParaRPr>
              <a:solidFill>
                <a:schemeClr val="dk1"/>
              </a:solidFill>
            </a:endParaRPr>
          </a:p>
          <a:p>
            <a:pPr marL="457200" lvl="0" indent="0" algn="l" rtl="0">
              <a:lnSpc>
                <a:spcPct val="100000"/>
              </a:lnSpc>
              <a:spcBef>
                <a:spcPts val="1600"/>
              </a:spcBef>
              <a:spcAft>
                <a:spcPts val="0"/>
              </a:spcAft>
              <a:buNone/>
            </a:pPr>
            <a:r>
              <a:rPr lang="en-GB">
                <a:solidFill>
                  <a:schemeClr val="dk1"/>
                </a:solidFill>
              </a:rPr>
              <a:t>			H</a:t>
            </a:r>
            <a:r>
              <a:rPr lang="en-GB" baseline="-25000">
                <a:solidFill>
                  <a:schemeClr val="dk1"/>
                </a:solidFill>
              </a:rPr>
              <a:t>0</a:t>
            </a:r>
            <a:r>
              <a:rPr lang="en-GB">
                <a:solidFill>
                  <a:schemeClr val="dk1"/>
                </a:solidFill>
              </a:rPr>
              <a:t>: The population variance is equal to σ</a:t>
            </a:r>
            <a:r>
              <a:rPr lang="en-GB" baseline="-25000">
                <a:solidFill>
                  <a:schemeClr val="dk1"/>
                </a:solidFill>
              </a:rPr>
              <a:t>0</a:t>
            </a:r>
            <a:r>
              <a:rPr lang="en-GB">
                <a:solidFill>
                  <a:schemeClr val="dk1"/>
                </a:solidFill>
              </a:rPr>
              <a:t> (i.e σ</a:t>
            </a:r>
            <a:r>
              <a:rPr lang="en-GB" baseline="30000">
                <a:solidFill>
                  <a:schemeClr val="dk1"/>
                </a:solidFill>
              </a:rPr>
              <a:t>2</a:t>
            </a:r>
            <a:r>
              <a:rPr lang="en-GB">
                <a:solidFill>
                  <a:schemeClr val="dk1"/>
                </a:solidFill>
              </a:rPr>
              <a:t> = σ</a:t>
            </a:r>
            <a:r>
              <a:rPr lang="en-GB" baseline="30000">
                <a:solidFill>
                  <a:schemeClr val="dk1"/>
                </a:solidFill>
              </a:rPr>
              <a:t>2</a:t>
            </a:r>
            <a:r>
              <a:rPr lang="en-GB" baseline="-25000">
                <a:solidFill>
                  <a:schemeClr val="dk1"/>
                </a:solidFill>
              </a:rPr>
              <a:t>0</a:t>
            </a:r>
            <a:r>
              <a:rPr lang="en-GB">
                <a:solidFill>
                  <a:schemeClr val="dk1"/>
                </a:solidFill>
              </a:rPr>
              <a:t>)</a:t>
            </a:r>
            <a:endParaRPr>
              <a:solidFill>
                <a:schemeClr val="dk1"/>
              </a:solidFill>
            </a:endParaRPr>
          </a:p>
          <a:p>
            <a:pPr marL="457200" lvl="0" indent="0" algn="l" rtl="0">
              <a:lnSpc>
                <a:spcPct val="100000"/>
              </a:lnSpc>
              <a:spcBef>
                <a:spcPts val="1600"/>
              </a:spcBef>
              <a:spcAft>
                <a:spcPts val="1600"/>
              </a:spcAft>
              <a:buNone/>
            </a:pPr>
            <a:r>
              <a:rPr lang="en-GB">
                <a:solidFill>
                  <a:schemeClr val="dk1"/>
                </a:solidFill>
              </a:rPr>
              <a:t>	against 	H</a:t>
            </a:r>
            <a:r>
              <a:rPr lang="en-GB" baseline="-25000">
                <a:solidFill>
                  <a:schemeClr val="dk1"/>
                </a:solidFill>
              </a:rPr>
              <a:t>1</a:t>
            </a:r>
            <a:r>
              <a:rPr lang="en-GB">
                <a:solidFill>
                  <a:schemeClr val="dk1"/>
                </a:solidFill>
              </a:rPr>
              <a:t>: The population variance is not equal to σ</a:t>
            </a:r>
            <a:r>
              <a:rPr lang="en-GB" baseline="-25000">
                <a:solidFill>
                  <a:schemeClr val="dk1"/>
                </a:solidFill>
              </a:rPr>
              <a:t>0</a:t>
            </a:r>
            <a:r>
              <a:rPr lang="en-GB">
                <a:solidFill>
                  <a:schemeClr val="dk1"/>
                </a:solidFill>
              </a:rPr>
              <a:t> (i.e σ</a:t>
            </a:r>
            <a:r>
              <a:rPr lang="en-GB" baseline="30000">
                <a:solidFill>
                  <a:schemeClr val="dk1"/>
                </a:solidFill>
              </a:rPr>
              <a:t>2</a:t>
            </a:r>
            <a:r>
              <a:rPr lang="en-GB">
                <a:solidFill>
                  <a:schemeClr val="dk1"/>
                </a:solidFill>
              </a:rPr>
              <a:t> ≠ σ</a:t>
            </a:r>
            <a:r>
              <a:rPr lang="en-GB" baseline="30000">
                <a:solidFill>
                  <a:schemeClr val="dk1"/>
                </a:solidFill>
              </a:rPr>
              <a:t>2</a:t>
            </a:r>
            <a:r>
              <a:rPr lang="en-GB" baseline="-25000">
                <a:solidFill>
                  <a:schemeClr val="dk1"/>
                </a:solidFill>
              </a:rPr>
              <a:t>0</a:t>
            </a:r>
            <a:r>
              <a:rPr lang="en-GB">
                <a:solidFill>
                  <a:schemeClr val="dk1"/>
                </a:solidFill>
              </a:rPr>
              <a:t>)</a:t>
            </a:r>
            <a:endParaRPr>
              <a:solidFill>
                <a:schemeClr val="dk1"/>
              </a:solidFill>
            </a:endParaRPr>
          </a:p>
        </p:txBody>
      </p:sp>
    </p:spTree>
    <p:extLst>
      <p:ext uri="{BB962C8B-B14F-4D97-AF65-F5344CB8AC3E}">
        <p14:creationId xmlns:p14="http://schemas.microsoft.com/office/powerpoint/2010/main" val="1791464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5789</Words>
  <Application>Microsoft Office PowerPoint</Application>
  <PresentationFormat>On-screen Show (16:9)</PresentationFormat>
  <Paragraphs>1061</Paragraphs>
  <Slides>141</Slides>
  <Notes>141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141</vt:i4>
      </vt:variant>
    </vt:vector>
  </HeadingPairs>
  <TitlesOfParts>
    <vt:vector size="146" baseType="lpstr">
      <vt:lpstr>Avenir</vt:lpstr>
      <vt:lpstr>Arial</vt:lpstr>
      <vt:lpstr>Caveat</vt:lpstr>
      <vt:lpstr>Calibri</vt:lpstr>
      <vt:lpstr>Simple Light</vt:lpstr>
      <vt:lpstr>Introduction to Statistics</vt:lpstr>
      <vt:lpstr>Agenda</vt:lpstr>
      <vt:lpstr>Agenda</vt:lpstr>
      <vt:lpstr>Last session</vt:lpstr>
      <vt:lpstr>In this session… </vt:lpstr>
      <vt:lpstr>Large Sample Tests </vt:lpstr>
      <vt:lpstr>Large sample tests</vt:lpstr>
      <vt:lpstr>Large sample tests</vt:lpstr>
      <vt:lpstr>Large sample tests</vt:lpstr>
      <vt:lpstr>One sample test</vt:lpstr>
      <vt:lpstr>One sample tests</vt:lpstr>
      <vt:lpstr>Tests based on Z statistic</vt:lpstr>
      <vt:lpstr>PowerPoint Presentation</vt:lpstr>
      <vt:lpstr>PowerPoint Presentation</vt:lpstr>
      <vt:lpstr>PowerPoint Presentation</vt:lpstr>
      <vt:lpstr>PowerPoint Presentation</vt:lpstr>
      <vt:lpstr>PowerPoint Presentation</vt:lpstr>
      <vt:lpstr>Large sample tests</vt:lpstr>
      <vt:lpstr>Two sample tests</vt:lpstr>
      <vt:lpstr>Two sample tests for population mean</vt:lpstr>
      <vt:lpstr>PowerPoint Presentation</vt:lpstr>
      <vt:lpstr>Two sample test - hypothesis</vt:lpstr>
      <vt:lpstr>Two sample test - hypothesis</vt:lpstr>
      <vt:lpstr>Two sample tests - test statistic</vt:lpstr>
      <vt:lpstr>Two sample tests - test statistic</vt:lpstr>
      <vt:lpstr>Two sample tests - decision rule</vt:lpstr>
      <vt:lpstr>PowerPoint Presentation</vt:lpstr>
      <vt:lpstr>PowerPoint Presentation</vt:lpstr>
      <vt:lpstr>PowerPoint Presentation</vt:lpstr>
      <vt:lpstr>PowerPoint Presentation</vt:lpstr>
      <vt:lpstr>Small Sample Tests</vt:lpstr>
      <vt:lpstr>Small sample tests</vt:lpstr>
      <vt:lpstr>Small sample tests</vt:lpstr>
      <vt:lpstr>One sample tests</vt:lpstr>
      <vt:lpstr>The t-distribution</vt:lpstr>
      <vt:lpstr>The t-distribution</vt:lpstr>
      <vt:lpstr>Degrees of freedom</vt:lpstr>
      <vt:lpstr>One sample test - hypothesis</vt:lpstr>
      <vt:lpstr>One sample test - hypothesis</vt:lpstr>
      <vt:lpstr>One sample test - test statistic</vt:lpstr>
      <vt:lpstr>Decision rule</vt:lpstr>
      <vt:lpstr>PowerPoint Presentation</vt:lpstr>
      <vt:lpstr>PowerPoint Presentation</vt:lpstr>
      <vt:lpstr>PowerPoint Presentation</vt:lpstr>
      <vt:lpstr>PowerPoint Presentation</vt:lpstr>
      <vt:lpstr>PowerPoint Presentation</vt:lpstr>
      <vt:lpstr>Two sample tests</vt:lpstr>
      <vt:lpstr>Two sample tests for unpaired data</vt:lpstr>
      <vt:lpstr>Two sample test - hypothesis</vt:lpstr>
      <vt:lpstr>Two sample tests - test statistic</vt:lpstr>
      <vt:lpstr>Two sample tests - test statistic</vt:lpstr>
      <vt:lpstr>Two sample tests - test statistic</vt:lpstr>
      <vt:lpstr>PowerPoint Presentation</vt:lpstr>
      <vt:lpstr>PowerPoint Presentation</vt:lpstr>
      <vt:lpstr>PowerPoint Presentation</vt:lpstr>
      <vt:lpstr>PowerPoint Presentation</vt:lpstr>
      <vt:lpstr>PowerPoint Presentation</vt:lpstr>
      <vt:lpstr>Two sample tests for paired data</vt:lpstr>
      <vt:lpstr>Two sample tests for paired data</vt:lpstr>
      <vt:lpstr>Two sample tests for paired data</vt:lpstr>
      <vt:lpstr>PowerPoint Presentation</vt:lpstr>
      <vt:lpstr>PowerPoint Presentation</vt:lpstr>
      <vt:lpstr>PowerPoint Presentation</vt:lpstr>
      <vt:lpstr>PowerPoint Presentation</vt:lpstr>
      <vt:lpstr>PowerPoint Presentation</vt:lpstr>
      <vt:lpstr>Tests for Categorical Data</vt:lpstr>
      <vt:lpstr>Tests for categorical data</vt:lpstr>
      <vt:lpstr>Chi-square tests</vt:lpstr>
      <vt:lpstr>Chi-square distribution </vt:lpstr>
      <vt:lpstr>Chi-square distribution </vt:lpstr>
      <vt:lpstr>χ2 Test for Goodness of Fit</vt:lpstr>
      <vt:lpstr>Chi-square test for goodness of fit</vt:lpstr>
      <vt:lpstr>Chi-square test for goodness of fit</vt:lpstr>
      <vt:lpstr>Chi-square test for goodness of fit</vt:lpstr>
      <vt:lpstr>PowerPoint Presentation</vt:lpstr>
      <vt:lpstr>Chi-square test for goodness of fit</vt:lpstr>
      <vt:lpstr>PowerPoint Presentation</vt:lpstr>
      <vt:lpstr>PowerPoint Presentation</vt:lpstr>
      <vt:lpstr>PowerPoint Presentation</vt:lpstr>
      <vt:lpstr>PowerPoint Presentation</vt:lpstr>
      <vt:lpstr>PowerPoint Presentation</vt:lpstr>
      <vt:lpstr>PowerPoint Presentation</vt:lpstr>
      <vt:lpstr>χ2 Test for Independence of Attributes</vt:lpstr>
      <vt:lpstr>Chi-square test for independence of attributes</vt:lpstr>
      <vt:lpstr>Chi-square test for independence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χ2 Test for Equality of Variance</vt:lpstr>
      <vt:lpstr>Test hypothesis</vt:lpstr>
      <vt:lpstr>Test hypothesis</vt:lpstr>
      <vt:lpstr>Test statistic</vt:lpstr>
      <vt:lpstr>Test statistic</vt:lpstr>
      <vt:lpstr>Decision rule</vt:lpstr>
      <vt:lpstr>PowerPoint Presentation</vt:lpstr>
      <vt:lpstr>PowerPoint Presentation</vt:lpstr>
      <vt:lpstr>PowerPoint Presentation</vt:lpstr>
      <vt:lpstr>PowerPoint Presentation</vt:lpstr>
      <vt:lpstr>Analysis of Variance</vt:lpstr>
      <vt:lpstr>PowerPoint Presentation</vt:lpstr>
      <vt:lpstr>PowerPoint Presentation</vt:lpstr>
      <vt:lpstr>Multiple t tests and type I error</vt:lpstr>
      <vt:lpstr>Multiple t tests and type I error</vt:lpstr>
      <vt:lpstr>ANOVA - History</vt:lpstr>
      <vt:lpstr>One way ANOVA</vt:lpstr>
      <vt:lpstr>F distribution</vt:lpstr>
      <vt:lpstr>F distribution</vt:lpstr>
      <vt:lpstr>One way ANOVA - assumption</vt:lpstr>
      <vt:lpstr>One way ANOVA</vt:lpstr>
      <vt:lpstr>One way ANOVA</vt:lpstr>
      <vt:lpstr>One way ANOVA</vt:lpstr>
      <vt:lpstr>One way ANOVA</vt:lpstr>
      <vt:lpstr>Total variation</vt:lpstr>
      <vt:lpstr>Within treatment variation</vt:lpstr>
      <vt:lpstr>Between treatment variation</vt:lpstr>
      <vt:lpstr>PowerPoint Presentation</vt:lpstr>
      <vt:lpstr>One way ANOVA</vt:lpstr>
      <vt:lpstr>One way ANOVA</vt:lpstr>
      <vt:lpstr>One way ANOVA</vt:lpstr>
      <vt:lpstr>One way ANOVA - procedure</vt:lpstr>
      <vt:lpstr>One way ANOVA - procedure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analysis</vt:lpstr>
      <vt:lpstr>Further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Statistics</dc:title>
  <cp:lastModifiedBy>Vishnu Murali</cp:lastModifiedBy>
  <cp:revision>2</cp:revision>
  <dcterms:modified xsi:type="dcterms:W3CDTF">2020-12-14T00:27:00Z</dcterms:modified>
</cp:coreProperties>
</file>